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9" r:id="rId2"/>
    <p:sldId id="258" r:id="rId3"/>
    <p:sldId id="257" r:id="rId4"/>
    <p:sldId id="260" r:id="rId5"/>
    <p:sldId id="261" r:id="rId6"/>
    <p:sldId id="286" r:id="rId7"/>
    <p:sldId id="256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90" r:id="rId33"/>
    <p:sldId id="292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02" autoAdjust="0"/>
  </p:normalViewPr>
  <p:slideViewPr>
    <p:cSldViewPr snapToGrid="0" snapToObjects="1"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BAB58-3F54-8A44-ACEC-F380E63C055B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5C10E-9E7F-484D-94B2-A8B6EC35E6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725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00B43-0D55-4A4C-8A5B-2D11D3A9F34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A400B-8CD2-724F-A498-A903DB081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73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AF07-337B-0D4D-9BCE-B03BA61C120F}" type="datetime1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06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D32-DA39-9044-9E4D-281AD569590C}" type="datetime1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4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F5940-A80E-A44E-A514-313E95877640}" type="datetime1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09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CF83-2CD6-4B40-9B89-20CF321C6D2A}" type="datetime1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5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C3B0-6F7D-134C-BF27-DF3340F83674}" type="datetime1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65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483AF-343D-E24B-8AEF-CA8E6BB62BC4}" type="datetime1">
              <a:rPr lang="fr-FR" smtClean="0"/>
              <a:t>21/01/2022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3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27A8-BC12-AA4F-83F5-30669E69C8DF}" type="datetime1">
              <a:rPr lang="fr-FR" smtClean="0"/>
              <a:t>21/01/2022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3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C50A-B0BC-7741-88B0-BEBE05C5CEF8}" type="datetime1">
              <a:rPr lang="fr-FR" smtClean="0"/>
              <a:t>21/01/2022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25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B62F-A4A6-2B41-9AA1-ED318B40D349}" type="datetime1">
              <a:rPr lang="fr-FR" smtClean="0"/>
              <a:t>21/01/2022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1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AE0D-3C2F-B94B-9949-B4BA2FFE9ED8}" type="datetime1">
              <a:rPr lang="fr-FR" smtClean="0"/>
              <a:t>21/01/2022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28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4314-E92F-244C-B871-527601CB465F}" type="datetime1">
              <a:rPr lang="fr-FR" smtClean="0"/>
              <a:t>21/01/2022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47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D3DEC-1F69-7940-AACB-693E560DA564}" type="datetime1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80A28-49A9-E246-AD93-9A39769D7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85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6544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</a:t>
            </a:fld>
            <a:endParaRPr lang="fr-FR"/>
          </a:p>
        </p:txBody>
      </p:sp>
      <p:pic>
        <p:nvPicPr>
          <p:cNvPr id="3" name="Picture 13" descr="OP05_Mivlin_relationTBD_VE+hl-or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0" t="4396" b="4396"/>
          <a:stretch>
            <a:fillRect/>
          </a:stretch>
        </p:blipFill>
        <p:spPr bwMode="auto">
          <a:xfrm>
            <a:off x="187646" y="2055530"/>
            <a:ext cx="2364178" cy="209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 descr="monitor_product_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24" y="2155802"/>
            <a:ext cx="1743174" cy="1708993"/>
          </a:xfrm>
          <a:prstGeom prst="rect">
            <a:avLst/>
          </a:prstGeom>
        </p:spPr>
      </p:pic>
      <p:pic>
        <p:nvPicPr>
          <p:cNvPr id="6" name="Picture 10" descr="OP05_Mivlin_colo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7979" r="20209" b="14085"/>
          <a:stretch/>
        </p:blipFill>
        <p:spPr bwMode="auto">
          <a:xfrm>
            <a:off x="4444593" y="1854991"/>
            <a:ext cx="4722939" cy="235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18487" y="299969"/>
            <a:ext cx="8425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Estimating</a:t>
            </a:r>
            <a:r>
              <a:rPr lang="fr-FR" sz="2800" dirty="0">
                <a:solidFill>
                  <a:schemeClr val="bg1"/>
                </a:solidFill>
              </a:rPr>
              <a:t> </a:t>
            </a:r>
            <a:r>
              <a:rPr lang="fr-FR" sz="2800" dirty="0" err="1">
                <a:solidFill>
                  <a:schemeClr val="bg1"/>
                </a:solidFill>
              </a:rPr>
              <a:t>Suspended</a:t>
            </a:r>
            <a:r>
              <a:rPr lang="fr-FR" sz="2800" dirty="0">
                <a:solidFill>
                  <a:schemeClr val="bg1"/>
                </a:solidFill>
              </a:rPr>
              <a:t> Solid Concentration </a:t>
            </a:r>
            <a:r>
              <a:rPr lang="fr-FR" sz="2800" dirty="0" err="1">
                <a:solidFill>
                  <a:schemeClr val="bg1"/>
                </a:solidFill>
              </a:rPr>
              <a:t>from</a:t>
            </a:r>
            <a:r>
              <a:rPr lang="fr-FR" sz="2800" dirty="0">
                <a:solidFill>
                  <a:schemeClr val="bg1"/>
                </a:solidFill>
              </a:rPr>
              <a:t> ADCP </a:t>
            </a:r>
            <a:r>
              <a:rPr lang="fr-FR" sz="2800" dirty="0" err="1">
                <a:solidFill>
                  <a:schemeClr val="bg1"/>
                </a:solidFill>
              </a:rPr>
              <a:t>measurements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32" y="4355419"/>
            <a:ext cx="9144000" cy="213106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_Ifremer_bleu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701" y="4941168"/>
            <a:ext cx="3726099" cy="62377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7646" y="4929067"/>
            <a:ext cx="335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Romaric 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Verney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 / Caroline Tessier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87646" y="5366923"/>
            <a:ext cx="277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215968"/>
                </a:solidFill>
              </a:rPr>
              <a:t>romaric.verney@ifremer.fr</a:t>
            </a:r>
            <a:endParaRPr lang="fr-FR" dirty="0">
              <a:solidFill>
                <a:srgbClr val="215968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04355" y="5875998"/>
            <a:ext cx="186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215968"/>
                </a:solidFill>
              </a:rPr>
              <a:t>Skype : </a:t>
            </a:r>
            <a:r>
              <a:rPr lang="fr-FR" dirty="0" err="1">
                <a:solidFill>
                  <a:srgbClr val="215968"/>
                </a:solidFill>
              </a:rPr>
              <a:t>verney_ifr</a:t>
            </a:r>
            <a:endParaRPr lang="fr-FR" dirty="0">
              <a:solidFill>
                <a:srgbClr val="21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1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rgbClr val="FF0000"/>
                </a:solidFill>
                <a:latin typeface="Arial" charset="0"/>
              </a:rPr>
              <a:t>SL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- 2TL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16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SL : Source </a:t>
            </a:r>
            <a:r>
              <a:rPr lang="fr-FR" dirty="0" err="1">
                <a:solidFill>
                  <a:srgbClr val="FF0000"/>
                </a:solidFill>
              </a:rPr>
              <a:t>level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03250" y="1889125"/>
            <a:ext cx="7047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calibrations or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manufacturer</a:t>
            </a:r>
          </a:p>
          <a:p>
            <a:endParaRPr lang="fr-FR" dirty="0"/>
          </a:p>
          <a:p>
            <a:r>
              <a:rPr lang="fr-FR" dirty="0"/>
              <a:t>Our </a:t>
            </a:r>
            <a:r>
              <a:rPr lang="fr-FR" dirty="0" err="1"/>
              <a:t>experience</a:t>
            </a:r>
            <a:r>
              <a:rPr lang="fr-FR" dirty="0"/>
              <a:t> : for 1200kHz </a:t>
            </a:r>
            <a:r>
              <a:rPr lang="fr-FR" dirty="0" err="1"/>
              <a:t>Sentinel</a:t>
            </a:r>
            <a:r>
              <a:rPr lang="fr-FR" dirty="0"/>
              <a:t> : ranges </a:t>
            </a:r>
            <a:r>
              <a:rPr lang="fr-FR" dirty="0" err="1"/>
              <a:t>from</a:t>
            </a:r>
            <a:r>
              <a:rPr lang="fr-FR" dirty="0"/>
              <a:t> 216 to 218 dB</a:t>
            </a:r>
            <a:r>
              <a:rPr lang="is-IS" dirty="0"/>
              <a:t>…</a:t>
            </a:r>
          </a:p>
          <a:p>
            <a:endParaRPr lang="is-IS" dirty="0"/>
          </a:p>
          <a:p>
            <a:r>
              <a:rPr lang="is-IS" dirty="0"/>
              <a:t>Can vary with the battery voltage (a few dB from full charge to depletion)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01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9324" y="1414428"/>
            <a:ext cx="11104081" cy="78439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04387" y="278241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Spherical</a:t>
            </a:r>
            <a:r>
              <a:rPr lang="fr-FR" dirty="0"/>
              <a:t> </a:t>
            </a:r>
            <a:r>
              <a:rPr lang="fr-FR" dirty="0" err="1"/>
              <a:t>Spreading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604707" y="2782415"/>
            <a:ext cx="399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Attenuation</a:t>
            </a:r>
            <a:r>
              <a:rPr lang="fr-FR" dirty="0"/>
              <a:t> in the </a:t>
            </a:r>
            <a:r>
              <a:rPr lang="fr-FR" dirty="0" err="1"/>
              <a:t>ambient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11" name="Accolade ouvrante 10"/>
          <p:cNvSpPr/>
          <p:nvPr/>
        </p:nvSpPr>
        <p:spPr>
          <a:xfrm rot="16200000">
            <a:off x="2986829" y="1523262"/>
            <a:ext cx="276810" cy="18113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/>
          <p:cNvSpPr/>
          <p:nvPr/>
        </p:nvSpPr>
        <p:spPr>
          <a:xfrm rot="16200000">
            <a:off x="5912465" y="897555"/>
            <a:ext cx="276808" cy="30627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44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29867" r="51681"/>
          <a:stretch/>
        </p:blipFill>
        <p:spPr>
          <a:xfrm>
            <a:off x="3321585" y="1414428"/>
            <a:ext cx="2048992" cy="78439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5120" y="16614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Spherical</a:t>
            </a:r>
            <a:r>
              <a:rPr lang="fr-FR" b="1" dirty="0">
                <a:solidFill>
                  <a:srgbClr val="376092"/>
                </a:solidFill>
              </a:rPr>
              <a:t> </a:t>
            </a:r>
            <a:r>
              <a:rPr lang="fr-FR" b="1" dirty="0" err="1">
                <a:solidFill>
                  <a:srgbClr val="376092"/>
                </a:solidFill>
              </a:rPr>
              <a:t>Spreading</a:t>
            </a:r>
            <a:r>
              <a:rPr lang="fr-FR" b="1" dirty="0">
                <a:solidFill>
                  <a:srgbClr val="376092"/>
                </a:solidFill>
              </a:rPr>
              <a:t> </a:t>
            </a:r>
            <a:r>
              <a:rPr lang="fr-FR" b="1" dirty="0" err="1">
                <a:solidFill>
                  <a:srgbClr val="376092"/>
                </a:solidFill>
              </a:rPr>
              <a:t>loss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2" name="Image 1" descr="to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340518"/>
            <a:ext cx="6565900" cy="24257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188161" y="3865720"/>
            <a:ext cx="9820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Far Field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097383" y="3849120"/>
            <a:ext cx="113989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Near</a:t>
            </a:r>
            <a:r>
              <a:rPr lang="fr-FR" dirty="0"/>
              <a:t> Field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536598" y="4407264"/>
            <a:ext cx="18060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Fresnel/Rayleigh distance R</a:t>
            </a:r>
            <a:r>
              <a:rPr lang="fr-FR" baseline="-25000" dirty="0"/>
              <a:t>0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606094" y="2763741"/>
            <a:ext cx="1236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Transducer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80559" y="5284723"/>
            <a:ext cx="11103483" cy="75984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537" y="5333745"/>
            <a:ext cx="11103483" cy="71081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561" y="5506275"/>
            <a:ext cx="11103483" cy="343154"/>
          </a:xfrm>
          <a:prstGeom prst="rect">
            <a:avLst/>
          </a:prstGeom>
        </p:spPr>
      </p:pic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48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31945" y="2898605"/>
            <a:ext cx="192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chemeClr val="accent1">
                    <a:lumMod val="75000"/>
                  </a:schemeClr>
                </a:solidFill>
              </a:rPr>
              <a:t>Water </a:t>
            </a:r>
            <a:r>
              <a:rPr lang="fr-FR" u="sng" dirty="0" err="1">
                <a:solidFill>
                  <a:schemeClr val="accent1">
                    <a:lumMod val="75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cteur droit avec flèche 18"/>
          <p:cNvCxnSpPr>
            <a:endCxn id="10" idx="0"/>
          </p:cNvCxnSpPr>
          <p:nvPr/>
        </p:nvCxnSpPr>
        <p:spPr>
          <a:xfrm flipH="1">
            <a:off x="2792943" y="2030756"/>
            <a:ext cx="475272" cy="867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10849" y="3641414"/>
            <a:ext cx="3903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Caused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by water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viscosity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biochemical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interactions </a:t>
            </a:r>
          </a:p>
          <a:p>
            <a:pPr algn="ctr"/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the formulation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given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by François and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Garrison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(1982)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32" y="4572579"/>
            <a:ext cx="11103483" cy="3431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6" y="5359417"/>
            <a:ext cx="7671250" cy="957037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648900" y="6413972"/>
            <a:ext cx="261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376092"/>
                </a:solidFill>
              </a:rPr>
              <a:t>T</a:t>
            </a:r>
            <a:r>
              <a:rPr lang="fr-FR" dirty="0">
                <a:solidFill>
                  <a:srgbClr val="376092"/>
                </a:solidFill>
              </a:rPr>
              <a:t>=10°C, S=34PSU, P=1atm</a:t>
            </a: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55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31945" y="2898605"/>
            <a:ext cx="192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chemeClr val="accent1">
                    <a:lumMod val="75000"/>
                  </a:schemeClr>
                </a:solidFill>
              </a:rPr>
              <a:t>Water </a:t>
            </a:r>
            <a:r>
              <a:rPr lang="fr-FR" u="sng" dirty="0" err="1">
                <a:solidFill>
                  <a:schemeClr val="accent1">
                    <a:lumMod val="75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cteur droit avec flèche 18"/>
          <p:cNvCxnSpPr>
            <a:endCxn id="10" idx="0"/>
          </p:cNvCxnSpPr>
          <p:nvPr/>
        </p:nvCxnSpPr>
        <p:spPr>
          <a:xfrm flipH="1">
            <a:off x="2792943" y="2030756"/>
            <a:ext cx="475272" cy="867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FIGatt_son2_300+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>
            <a:fillRect/>
          </a:stretch>
        </p:blipFill>
        <p:spPr bwMode="auto">
          <a:xfrm>
            <a:off x="1921392" y="3277332"/>
            <a:ext cx="4476279" cy="34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12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685094" y="2898605"/>
            <a:ext cx="222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Sediment</a:t>
            </a:r>
            <a:r>
              <a:rPr lang="fr-FR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4463449" y="2030756"/>
            <a:ext cx="1334859" cy="8678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3989569" y="3819865"/>
            <a:ext cx="170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Viscous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term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chemeClr val="accent1">
                    <a:lumMod val="50000"/>
                  </a:schemeClr>
                </a:solidFill>
              </a:rPr>
              <a:t>v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488625" y="3819865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Diffusion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term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742280" y="379080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638972" y="4252471"/>
            <a:ext cx="21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Important for fine </a:t>
            </a:r>
            <a:r>
              <a:rPr lang="fr-FR" dirty="0" err="1"/>
              <a:t>cohesive</a:t>
            </a:r>
            <a:r>
              <a:rPr lang="fr-FR" dirty="0"/>
              <a:t> </a:t>
            </a:r>
            <a:r>
              <a:rPr lang="fr-FR" dirty="0" err="1"/>
              <a:t>sediments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97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685094" y="2898605"/>
            <a:ext cx="222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Sediment</a:t>
            </a:r>
            <a:r>
              <a:rPr lang="fr-FR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4463449" y="2030756"/>
            <a:ext cx="1334859" cy="8678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424152" y="3267937"/>
            <a:ext cx="170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Viscous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term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chemeClr val="accent1">
                    <a:lumMod val="50000"/>
                  </a:schemeClr>
                </a:solidFill>
              </a:rPr>
              <a:t>v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7725" y="3918991"/>
            <a:ext cx="11103483" cy="34315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293" y="4551649"/>
            <a:ext cx="11103483" cy="7843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9597" y="5711370"/>
            <a:ext cx="11103483" cy="71081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5581" y="5720490"/>
            <a:ext cx="11103483" cy="710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033" y="5711370"/>
            <a:ext cx="11103483" cy="66179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9123" y="5662348"/>
            <a:ext cx="11103483" cy="710819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5798308" y="3354063"/>
            <a:ext cx="3345692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Note </a:t>
            </a:r>
            <a:r>
              <a:rPr lang="fr-FR" dirty="0" err="1">
                <a:solidFill>
                  <a:schemeClr val="bg1"/>
                </a:solidFill>
              </a:rPr>
              <a:t>here</a:t>
            </a:r>
            <a:r>
              <a:rPr lang="fr-FR" dirty="0">
                <a:solidFill>
                  <a:schemeClr val="bg1"/>
                </a:solidFill>
              </a:rPr>
              <a:t> M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look for : SSC in g/l</a:t>
            </a:r>
          </a:p>
          <a:p>
            <a:r>
              <a:rPr lang="fr-FR" dirty="0" err="1">
                <a:solidFill>
                  <a:schemeClr val="bg1"/>
                </a:solidFill>
              </a:rPr>
              <a:t>Need</a:t>
            </a:r>
            <a:r>
              <a:rPr lang="fr-FR" dirty="0">
                <a:solidFill>
                  <a:schemeClr val="bg1"/>
                </a:solidFill>
              </a:rPr>
              <a:t> to know the </a:t>
            </a:r>
            <a:r>
              <a:rPr lang="fr-FR" dirty="0" err="1">
                <a:solidFill>
                  <a:schemeClr val="bg1"/>
                </a:solidFill>
              </a:rPr>
              <a:t>characteristics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suspended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sediments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16</a:t>
            </a:fld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5484307" y="6099102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460393" y="6014237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145052" y="6050427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7004786" y="5624573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13235" y="4925576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76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7725" y="3914844"/>
            <a:ext cx="11103483" cy="343154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685094" y="2898605"/>
            <a:ext cx="222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Sediment</a:t>
            </a:r>
            <a:r>
              <a:rPr lang="fr-FR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4463449" y="2030756"/>
            <a:ext cx="1334859" cy="8678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477091" y="3267937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Diffusion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term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8457" y="4713740"/>
            <a:ext cx="11103483" cy="71081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7115" y="5857904"/>
            <a:ext cx="813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chemeClr val="accent1">
                    <a:lumMod val="50000"/>
                  </a:schemeClr>
                </a:solidFill>
              </a:rPr>
              <a:t>tot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the total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scattering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cross section, v</a:t>
            </a:r>
            <a:r>
              <a:rPr lang="fr-FR" baseline="-25000" dirty="0">
                <a:solidFill>
                  <a:schemeClr val="accent1">
                    <a:lumMod val="50000"/>
                  </a:schemeClr>
                </a:solidFill>
              </a:rPr>
              <a:t>s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the volume of the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representative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particle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in suspension and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density</a:t>
            </a:r>
            <a:endParaRPr lang="fr-FR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798308" y="3354063"/>
            <a:ext cx="3345692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Note </a:t>
            </a:r>
            <a:r>
              <a:rPr lang="fr-FR" dirty="0" err="1">
                <a:solidFill>
                  <a:schemeClr val="bg1"/>
                </a:solidFill>
              </a:rPr>
              <a:t>here</a:t>
            </a:r>
            <a:r>
              <a:rPr lang="fr-FR" dirty="0">
                <a:solidFill>
                  <a:schemeClr val="bg1"/>
                </a:solidFill>
              </a:rPr>
              <a:t> M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look for : SSC in g/l</a:t>
            </a:r>
          </a:p>
          <a:p>
            <a:r>
              <a:rPr lang="fr-FR" dirty="0" err="1">
                <a:solidFill>
                  <a:schemeClr val="bg1"/>
                </a:solidFill>
              </a:rPr>
              <a:t>Need</a:t>
            </a:r>
            <a:r>
              <a:rPr lang="fr-FR" dirty="0">
                <a:solidFill>
                  <a:schemeClr val="bg1"/>
                </a:solidFill>
              </a:rPr>
              <a:t> to know the </a:t>
            </a:r>
            <a:r>
              <a:rPr lang="fr-FR" dirty="0" err="1">
                <a:solidFill>
                  <a:schemeClr val="bg1"/>
                </a:solidFill>
              </a:rPr>
              <a:t>characteristics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suspended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sediments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17</a:t>
            </a:fld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4296287" y="5061356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88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627348" y="1800092"/>
            <a:ext cx="222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Sediment</a:t>
            </a:r>
            <a:r>
              <a:rPr lang="fr-FR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 1" descr="alphas_allcompone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01" y="2169424"/>
            <a:ext cx="6044186" cy="468857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096331" y="6617571"/>
            <a:ext cx="16180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err="1"/>
              <a:t>Particle</a:t>
            </a:r>
            <a:r>
              <a:rPr lang="fr-FR" sz="1400" dirty="0"/>
              <a:t> radius (</a:t>
            </a:r>
            <a:r>
              <a:rPr lang="fr-FR" sz="1400" dirty="0">
                <a:latin typeface="Symbol" charset="2"/>
                <a:cs typeface="Symbol" charset="2"/>
              </a:rPr>
              <a:t>m</a:t>
            </a:r>
            <a:r>
              <a:rPr lang="fr-FR" sz="1400" dirty="0"/>
              <a:t>m)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4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alphas_concent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0" y="2265822"/>
            <a:ext cx="5550390" cy="455716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2TL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+ 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76092"/>
                </a:solidFill>
              </a:rPr>
              <a:t>TL : Transmission </a:t>
            </a:r>
            <a:r>
              <a:rPr lang="fr-FR" dirty="0" err="1">
                <a:solidFill>
                  <a:srgbClr val="376092"/>
                </a:solidFill>
              </a:rPr>
              <a:t>loss</a:t>
            </a:r>
            <a:endParaRPr lang="fr-FR" dirty="0">
              <a:solidFill>
                <a:srgbClr val="37609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5120" y="1661424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376092"/>
                </a:solidFill>
              </a:rPr>
              <a:t>Attenuation</a:t>
            </a:r>
            <a:endParaRPr lang="fr-FR" b="1" dirty="0">
              <a:solidFill>
                <a:srgbClr val="376092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/>
          <a:srcRect l="50386" t="1" b="-18066"/>
          <a:stretch/>
        </p:blipFill>
        <p:spPr>
          <a:xfrm>
            <a:off x="2446438" y="1414428"/>
            <a:ext cx="5509255" cy="92609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627348" y="1800092"/>
            <a:ext cx="222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Sediment</a:t>
            </a:r>
            <a:r>
              <a:rPr lang="fr-FR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u="sng" dirty="0" err="1">
                <a:solidFill>
                  <a:schemeClr val="accent1">
                    <a:lumMod val="50000"/>
                  </a:schemeClr>
                </a:solidFill>
              </a:rPr>
              <a:t>attenuation</a:t>
            </a:r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72219" y="6598897"/>
            <a:ext cx="16180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err="1"/>
              <a:t>Particle</a:t>
            </a:r>
            <a:r>
              <a:rPr lang="fr-FR" sz="1400" dirty="0"/>
              <a:t> radius (</a:t>
            </a:r>
            <a:r>
              <a:rPr lang="fr-FR" sz="1400" dirty="0">
                <a:latin typeface="Symbol" charset="2"/>
                <a:cs typeface="Symbol" charset="2"/>
              </a:rPr>
              <a:t>m</a:t>
            </a:r>
            <a:r>
              <a:rPr lang="fr-FR" sz="1400" dirty="0"/>
              <a:t>m)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41748" y="3734785"/>
            <a:ext cx="14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Symbol" charset="2"/>
                <a:cs typeface="Symbol" charset="2"/>
              </a:rPr>
              <a:t>a</a:t>
            </a:r>
            <a:r>
              <a:rPr lang="fr-FR" baseline="-25000" dirty="0"/>
              <a:t>s</a:t>
            </a:r>
            <a:r>
              <a:rPr lang="fr-FR" dirty="0"/>
              <a:t>&gt;0.01dB/m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33378" y="4771310"/>
            <a:ext cx="18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Symbol" charset="2"/>
                <a:cs typeface="Symbol" charset="2"/>
              </a:rPr>
              <a:t>a</a:t>
            </a:r>
            <a:r>
              <a:rPr lang="fr-FR" baseline="-25000" dirty="0" err="1"/>
              <a:t>s</a:t>
            </a:r>
            <a:r>
              <a:rPr lang="fr-FR" dirty="0" err="1"/>
              <a:t>~O</a:t>
            </a:r>
            <a:r>
              <a:rPr lang="fr-FR" dirty="0"/>
              <a:t>(0.001)dB/m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28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7643866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6455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Observing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sediment</a:t>
            </a:r>
            <a:r>
              <a:rPr lang="fr-FR" sz="2000" b="1" dirty="0">
                <a:solidFill>
                  <a:schemeClr val="bg1"/>
                </a:solidFill>
              </a:rPr>
              <a:t> transport in </a:t>
            </a:r>
            <a:r>
              <a:rPr lang="fr-FR" sz="2000" b="1" dirty="0" err="1">
                <a:solidFill>
                  <a:schemeClr val="bg1"/>
                </a:solidFill>
              </a:rPr>
              <a:t>estuaries</a:t>
            </a:r>
            <a:r>
              <a:rPr lang="fr-FR" sz="2000" b="1" dirty="0">
                <a:solidFill>
                  <a:schemeClr val="bg1"/>
                </a:solidFill>
              </a:rPr>
              <a:t> and </a:t>
            </a:r>
            <a:r>
              <a:rPr lang="fr-FR" sz="2000" b="1" dirty="0" err="1">
                <a:solidFill>
                  <a:schemeClr val="bg1"/>
                </a:solidFill>
              </a:rPr>
              <a:t>coastal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seas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10" descr="suspended_matters_month__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208" y="3501008"/>
            <a:ext cx="2232752" cy="3219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20" descr="Perplexe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23528" y="4221088"/>
            <a:ext cx="857256" cy="1844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 descr="DS_SPOT6_201509201043211_Baiedesein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76"/>
          <a:stretch/>
        </p:blipFill>
        <p:spPr>
          <a:xfrm>
            <a:off x="5652120" y="908720"/>
            <a:ext cx="2558252" cy="2710491"/>
          </a:xfrm>
          <a:prstGeom prst="rect">
            <a:avLst/>
          </a:prstGeom>
        </p:spPr>
      </p:pic>
      <p:grpSp>
        <p:nvGrpSpPr>
          <p:cNvPr id="16" name="Grouper 15"/>
          <p:cNvGrpSpPr/>
          <p:nvPr/>
        </p:nvGrpSpPr>
        <p:grpSpPr>
          <a:xfrm>
            <a:off x="1763689" y="4118544"/>
            <a:ext cx="3456384" cy="2334792"/>
            <a:chOff x="5158929" y="4058780"/>
            <a:chExt cx="3910853" cy="2739456"/>
          </a:xfrm>
        </p:grpSpPr>
        <p:cxnSp>
          <p:nvCxnSpPr>
            <p:cNvPr id="17" name="Connecteur droit 16"/>
            <p:cNvCxnSpPr/>
            <p:nvPr/>
          </p:nvCxnSpPr>
          <p:spPr>
            <a:xfrm rot="5400000">
              <a:off x="8143900" y="4500570"/>
              <a:ext cx="428628" cy="142876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7500958" y="4857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>
                      <a:lumMod val="50000"/>
                    </a:schemeClr>
                  </a:solidFill>
                </a:rPr>
                <a:t>Tidal </a:t>
              </a:r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</a:rPr>
                <a:t>limit</a:t>
              </a:r>
              <a:endParaRPr lang="fr-FR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9" name="Image 18" descr="paris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929" y="4058780"/>
              <a:ext cx="3910853" cy="27394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ZoneTexte 19"/>
            <p:cNvSpPr txBox="1"/>
            <p:nvPr/>
          </p:nvSpPr>
          <p:spPr>
            <a:xfrm>
              <a:off x="5169649" y="6474219"/>
              <a:ext cx="11939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rgbClr val="FFFFFF"/>
                  </a:solidFill>
                </a:rPr>
                <a:t>© Yann Arthus Bertrand</a:t>
              </a:r>
            </a:p>
          </p:txBody>
        </p:sp>
      </p:grpSp>
      <p:pic>
        <p:nvPicPr>
          <p:cNvPr id="21" name="Image 9" descr="emprise_estuaire2.jpg"/>
          <p:cNvPicPr>
            <a:picLocks noChangeAspect="1"/>
          </p:cNvPicPr>
          <p:nvPr/>
        </p:nvPicPr>
        <p:blipFill>
          <a:blip r:embed="rId6"/>
          <a:srcRect t="14282"/>
          <a:stretch>
            <a:fillRect/>
          </a:stretch>
        </p:blipFill>
        <p:spPr bwMode="auto">
          <a:xfrm>
            <a:off x="755576" y="1052736"/>
            <a:ext cx="4644040" cy="28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lèche courbée vers le bas 21"/>
          <p:cNvSpPr/>
          <p:nvPr/>
        </p:nvSpPr>
        <p:spPr>
          <a:xfrm rot="20302727">
            <a:off x="4123300" y="3418964"/>
            <a:ext cx="2108669" cy="1093971"/>
          </a:xfrm>
          <a:prstGeom prst="curvedDownArrow">
            <a:avLst>
              <a:gd name="adj1" fmla="val 25000"/>
              <a:gd name="adj2" fmla="val 50103"/>
              <a:gd name="adj3" fmla="val 4321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34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7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A6A6A6"/>
                </a:solidFill>
                <a:latin typeface="Arial" charset="0"/>
              </a:rPr>
              <a:t>RL </a:t>
            </a:r>
            <a:r>
              <a:rPr lang="fr-FR" sz="2000" dirty="0">
                <a:latin typeface="Arial" charset="0"/>
              </a:rPr>
              <a:t>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- 2TL + </a:t>
            </a: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TI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439618" y="873125"/>
            <a:ext cx="16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7933C"/>
                </a:solidFill>
              </a:rPr>
              <a:t>TI : Target index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430" y="3026674"/>
            <a:ext cx="11103483" cy="7108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1504" y="1530792"/>
            <a:ext cx="11103483" cy="34315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430" y="2035268"/>
            <a:ext cx="11103483" cy="71081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05773" y="4244732"/>
            <a:ext cx="863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Symbol" charset="2"/>
                <a:cs typeface="Symbol" charset="2"/>
              </a:rPr>
              <a:t>s</a:t>
            </a:r>
            <a:r>
              <a:rPr lang="fr-FR" dirty="0"/>
              <a:t> : </a:t>
            </a:r>
            <a:r>
              <a:rPr lang="fr-FR" dirty="0" err="1"/>
              <a:t>backscattering</a:t>
            </a:r>
            <a:r>
              <a:rPr lang="fr-FR" dirty="0"/>
              <a:t> cross section, </a:t>
            </a:r>
            <a:r>
              <a:rPr lang="fr-FR" dirty="0" err="1"/>
              <a:t>function</a:t>
            </a:r>
            <a:r>
              <a:rPr lang="fr-FR" dirty="0"/>
              <a:t> of </a:t>
            </a:r>
            <a:r>
              <a:rPr lang="fr-FR" dirty="0" err="1"/>
              <a:t>particle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particle</a:t>
            </a:r>
            <a:r>
              <a:rPr lang="fr-FR" dirty="0"/>
              <a:t> size, </a:t>
            </a:r>
            <a:r>
              <a:rPr lang="fr-FR" dirty="0" err="1"/>
              <a:t>density</a:t>
            </a:r>
            <a:r>
              <a:rPr lang="is-IS" dirty="0"/>
              <a:t>…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589895" y="4995074"/>
            <a:ext cx="364072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here</a:t>
            </a:r>
            <a:r>
              <a:rPr lang="fr-FR" dirty="0">
                <a:solidFill>
                  <a:schemeClr val="bg1"/>
                </a:solidFill>
              </a:rPr>
              <a:t> the SSC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are </a:t>
            </a:r>
            <a:r>
              <a:rPr lang="fr-FR" dirty="0" err="1">
                <a:solidFill>
                  <a:schemeClr val="bg1"/>
                </a:solidFill>
              </a:rPr>
              <a:t>looking</a:t>
            </a:r>
            <a:r>
              <a:rPr lang="fr-FR" dirty="0">
                <a:solidFill>
                  <a:schemeClr val="bg1"/>
                </a:solidFill>
              </a:rPr>
              <a:t> for!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05773" y="5915887"/>
            <a:ext cx="271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 </a:t>
            </a:r>
            <a:r>
              <a:rPr lang="fr-FR" dirty="0" err="1"/>
              <a:t>is</a:t>
            </a:r>
            <a:r>
              <a:rPr lang="fr-FR" dirty="0"/>
              <a:t> the volume </a:t>
            </a:r>
            <a:r>
              <a:rPr lang="fr-FR" dirty="0" err="1"/>
              <a:t>insonified</a:t>
            </a:r>
            <a:r>
              <a:rPr lang="fr-FR" dirty="0"/>
              <a:t> : 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1811" y="5744437"/>
            <a:ext cx="11103483" cy="66179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211" y="5670904"/>
            <a:ext cx="11103483" cy="73533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46742" y="6422946"/>
            <a:ext cx="478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ouv</a:t>
            </a:r>
            <a:r>
              <a:rPr lang="fr-FR" dirty="0"/>
              <a:t>=0.99° for a 1200kHz ADCP, WS </a:t>
            </a:r>
            <a:r>
              <a:rPr lang="fr-FR" dirty="0" err="1"/>
              <a:t>is</a:t>
            </a:r>
            <a:r>
              <a:rPr lang="fr-FR" dirty="0"/>
              <a:t> the bin size</a:t>
            </a: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5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1560428" y="705717"/>
            <a:ext cx="5791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2000" dirty="0">
                <a:solidFill>
                  <a:srgbClr val="CC0000"/>
                </a:solidFill>
                <a:latin typeface="Arial" charset="0"/>
              </a:rPr>
              <a:t> </a:t>
            </a:r>
            <a:endParaRPr lang="fr-FR" sz="2000" dirty="0">
              <a:latin typeface="Arial" charset="0"/>
            </a:endParaRPr>
          </a:p>
          <a:p>
            <a:pPr algn="ctr"/>
            <a:r>
              <a:rPr lang="fr-FR" sz="2000" dirty="0">
                <a:latin typeface="Arial" charset="0"/>
              </a:rPr>
              <a:t>RL = </a:t>
            </a:r>
            <a:r>
              <a:rPr lang="fr-FR" sz="2000" dirty="0">
                <a:solidFill>
                  <a:srgbClr val="FF0000"/>
                </a:solidFill>
                <a:latin typeface="Arial" charset="0"/>
              </a:rPr>
              <a:t>SL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>
                <a:solidFill>
                  <a:schemeClr val="accent1"/>
                </a:solidFill>
                <a:latin typeface="Arial" charset="0"/>
              </a:rPr>
              <a:t>- 2TL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+ TI</a:t>
            </a:r>
          </a:p>
          <a:p>
            <a:pPr algn="ctr"/>
            <a:r>
              <a:rPr lang="fr-FR" sz="2000" dirty="0">
                <a:latin typeface="Arial" charset="0"/>
              </a:rPr>
              <a:t>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69122" y="770897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Summary</a:t>
            </a:r>
            <a:r>
              <a:rPr lang="is-IS" b="1" dirty="0"/>
              <a:t>….</a:t>
            </a:r>
            <a:endParaRPr lang="fr-FR" b="1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21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1560428" y="705717"/>
            <a:ext cx="5791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2000" dirty="0">
                <a:solidFill>
                  <a:srgbClr val="CC0000"/>
                </a:solidFill>
                <a:latin typeface="Arial" charset="0"/>
              </a:rPr>
              <a:t> </a:t>
            </a:r>
            <a:endParaRPr lang="fr-FR" sz="2000" dirty="0">
              <a:latin typeface="Arial" charset="0"/>
            </a:endParaRPr>
          </a:p>
          <a:p>
            <a:pPr algn="ctr"/>
            <a:r>
              <a:rPr lang="fr-FR" sz="2000" dirty="0">
                <a:latin typeface="Arial" charset="0"/>
              </a:rPr>
              <a:t>RL = </a:t>
            </a:r>
            <a:r>
              <a:rPr lang="fr-FR" sz="2000" dirty="0">
                <a:solidFill>
                  <a:srgbClr val="FF0000"/>
                </a:solidFill>
                <a:latin typeface="Arial" charset="0"/>
              </a:rPr>
              <a:t>SL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>
                <a:solidFill>
                  <a:schemeClr val="accent1"/>
                </a:solidFill>
                <a:latin typeface="Arial" charset="0"/>
              </a:rPr>
              <a:t>- 2TL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+ TI</a:t>
            </a:r>
          </a:p>
          <a:p>
            <a:pPr algn="ctr"/>
            <a:r>
              <a:rPr lang="fr-FR" sz="2000" dirty="0">
                <a:latin typeface="Arial" charset="0"/>
              </a:rPr>
              <a:t>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69122" y="770897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Summary</a:t>
            </a:r>
            <a:r>
              <a:rPr lang="is-IS" b="1" dirty="0"/>
              <a:t>….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7758" y="2052193"/>
            <a:ext cx="11103483" cy="181381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430" y="4709105"/>
            <a:ext cx="11103483" cy="71081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6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7758" y="882353"/>
            <a:ext cx="11103483" cy="181381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430" y="3004526"/>
            <a:ext cx="11103483" cy="71081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54953" y="4757016"/>
            <a:ext cx="5354926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Main question : how </a:t>
            </a:r>
            <a:r>
              <a:rPr lang="fr-FR" sz="2800" dirty="0" err="1">
                <a:solidFill>
                  <a:srgbClr val="FFFFFF"/>
                </a:solidFill>
              </a:rPr>
              <a:t>estimating</a:t>
            </a:r>
            <a:r>
              <a:rPr lang="fr-FR" sz="28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682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7758" y="2486705"/>
            <a:ext cx="11103483" cy="181381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24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1 : </a:t>
            </a:r>
            <a:r>
              <a:rPr lang="fr-FR" sz="2400" dirty="0" err="1">
                <a:solidFill>
                  <a:srgbClr val="FFFFFF"/>
                </a:solidFill>
              </a:rPr>
              <a:t>empirical</a:t>
            </a:r>
            <a:r>
              <a:rPr lang="fr-FR" sz="2400" dirty="0">
                <a:solidFill>
                  <a:srgbClr val="FFFFFF"/>
                </a:solidFill>
              </a:rPr>
              <a:t> calibration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470392" y="1621017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Requirements</a:t>
            </a:r>
            <a:r>
              <a:rPr lang="fr-FR" dirty="0">
                <a:solidFill>
                  <a:srgbClr val="FF0000"/>
                </a:solidFill>
              </a:rPr>
              <a:t> : </a:t>
            </a:r>
            <a:r>
              <a:rPr lang="fr-FR" dirty="0" err="1">
                <a:solidFill>
                  <a:srgbClr val="FF0000"/>
                </a:solidFill>
              </a:rPr>
              <a:t>expected</a:t>
            </a:r>
            <a:r>
              <a:rPr lang="fr-FR" dirty="0">
                <a:solidFill>
                  <a:srgbClr val="FF0000"/>
                </a:solidFill>
              </a:rPr>
              <a:t> SSC (or M) </a:t>
            </a:r>
            <a:r>
              <a:rPr lang="fr-FR" dirty="0" err="1">
                <a:solidFill>
                  <a:srgbClr val="FF0000"/>
                </a:solidFill>
              </a:rPr>
              <a:t>lower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then</a:t>
            </a:r>
            <a:r>
              <a:rPr lang="fr-FR" dirty="0">
                <a:solidFill>
                  <a:srgbClr val="FF0000"/>
                </a:solidFill>
              </a:rPr>
              <a:t> 0.1 g/l</a:t>
            </a:r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7268415" y="2740693"/>
            <a:ext cx="651651" cy="969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06142" y="4848026"/>
            <a:ext cx="581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</a:t>
            </a:r>
            <a:r>
              <a:rPr lang="fr-FR" dirty="0" err="1"/>
              <a:t>terms</a:t>
            </a:r>
            <a:r>
              <a:rPr lang="fr-FR" dirty="0"/>
              <a:t> </a:t>
            </a:r>
            <a:r>
              <a:rPr lang="fr-FR" dirty="0" err="1"/>
              <a:t>excepted</a:t>
            </a:r>
            <a:r>
              <a:rPr lang="fr-FR" dirty="0"/>
              <a:t> BI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calculated</a:t>
            </a:r>
            <a:r>
              <a:rPr lang="fr-FR" dirty="0"/>
              <a:t>, and BI </a:t>
            </a:r>
            <a:r>
              <a:rPr lang="fr-FR" dirty="0" err="1"/>
              <a:t>known</a:t>
            </a:r>
            <a:r>
              <a:rPr lang="fr-FR" dirty="0"/>
              <a:t>, and : 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4944" y="5645531"/>
            <a:ext cx="11103483" cy="710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39" y="5842372"/>
            <a:ext cx="11103483" cy="343154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>
            <a:off x="3709398" y="6035118"/>
            <a:ext cx="13848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857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486364" y="5704582"/>
            <a:ext cx="2133600" cy="365125"/>
          </a:xfrm>
        </p:spPr>
        <p:txBody>
          <a:bodyPr/>
          <a:lstStyle/>
          <a:p>
            <a:fld id="{26D80A28-49A9-E246-AD93-9A39769D7E29}" type="slidenum">
              <a:rPr lang="fr-FR" smtClean="0"/>
              <a:t>25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1 : </a:t>
            </a:r>
            <a:r>
              <a:rPr lang="fr-FR" sz="2400" dirty="0" err="1">
                <a:solidFill>
                  <a:srgbClr val="FFFFFF"/>
                </a:solidFill>
              </a:rPr>
              <a:t>empirical</a:t>
            </a:r>
            <a:r>
              <a:rPr lang="fr-FR" sz="2400" dirty="0">
                <a:solidFill>
                  <a:srgbClr val="FFFFFF"/>
                </a:solidFill>
              </a:rPr>
              <a:t> calibration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470392" y="1621017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Requirements</a:t>
            </a:r>
            <a:r>
              <a:rPr lang="fr-FR" dirty="0">
                <a:solidFill>
                  <a:srgbClr val="FF0000"/>
                </a:solidFill>
              </a:rPr>
              <a:t> : </a:t>
            </a:r>
            <a:r>
              <a:rPr lang="fr-FR" dirty="0" err="1">
                <a:solidFill>
                  <a:srgbClr val="FF0000"/>
                </a:solidFill>
              </a:rPr>
              <a:t>expected</a:t>
            </a:r>
            <a:r>
              <a:rPr lang="fr-FR" dirty="0">
                <a:solidFill>
                  <a:srgbClr val="FF0000"/>
                </a:solidFill>
              </a:rPr>
              <a:t> SSC (or M) </a:t>
            </a:r>
            <a:r>
              <a:rPr lang="fr-FR" dirty="0" err="1">
                <a:solidFill>
                  <a:srgbClr val="FF0000"/>
                </a:solidFill>
              </a:rPr>
              <a:t>lower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then</a:t>
            </a:r>
            <a:r>
              <a:rPr lang="fr-FR" dirty="0">
                <a:solidFill>
                  <a:srgbClr val="FF0000"/>
                </a:solidFill>
              </a:rPr>
              <a:t> 0.1 g/l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894" y="2232679"/>
            <a:ext cx="11103483" cy="34315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17979" y="2740676"/>
            <a:ext cx="83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Requirements</a:t>
            </a:r>
            <a:r>
              <a:rPr lang="fr-FR" dirty="0">
                <a:solidFill>
                  <a:srgbClr val="FF0000"/>
                </a:solidFill>
              </a:rPr>
              <a:t> : </a:t>
            </a:r>
            <a:r>
              <a:rPr lang="fr-FR" dirty="0" err="1">
                <a:solidFill>
                  <a:srgbClr val="FF0000"/>
                </a:solidFill>
              </a:rPr>
              <a:t>collecting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reference</a:t>
            </a:r>
            <a:r>
              <a:rPr lang="fr-FR" dirty="0">
                <a:solidFill>
                  <a:srgbClr val="FF0000"/>
                </a:solidFill>
              </a:rPr>
              <a:t> concentration </a:t>
            </a:r>
            <a:r>
              <a:rPr lang="fr-FR" dirty="0" err="1">
                <a:solidFill>
                  <a:srgbClr val="FF0000"/>
                </a:solidFill>
              </a:rPr>
              <a:t>samples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during</a:t>
            </a:r>
            <a:r>
              <a:rPr lang="fr-FR" dirty="0">
                <a:solidFill>
                  <a:srgbClr val="FF0000"/>
                </a:solidFill>
              </a:rPr>
              <a:t> ADCP </a:t>
            </a:r>
            <a:r>
              <a:rPr lang="fr-FR" dirty="0" err="1">
                <a:solidFill>
                  <a:srgbClr val="FF0000"/>
                </a:solidFill>
              </a:rPr>
              <a:t>measuements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01524" y="3258726"/>
            <a:ext cx="8241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water </a:t>
            </a:r>
            <a:r>
              <a:rPr lang="fr-FR" dirty="0" err="1"/>
              <a:t>samples</a:t>
            </a:r>
            <a:r>
              <a:rPr lang="fr-FR" dirty="0"/>
              <a:t>, but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few. </a:t>
            </a:r>
            <a:r>
              <a:rPr lang="fr-FR" dirty="0" err="1"/>
              <a:t>Better</a:t>
            </a:r>
            <a:r>
              <a:rPr lang="fr-FR" dirty="0"/>
              <a:t> to use </a:t>
            </a:r>
            <a:r>
              <a:rPr lang="fr-FR" dirty="0" err="1"/>
              <a:t>calibrated</a:t>
            </a:r>
            <a:r>
              <a:rPr lang="fr-FR" dirty="0"/>
              <a:t> </a:t>
            </a:r>
            <a:r>
              <a:rPr lang="fr-FR" dirty="0" err="1"/>
              <a:t>optical</a:t>
            </a:r>
            <a:r>
              <a:rPr lang="fr-FR" dirty="0"/>
              <a:t> </a:t>
            </a:r>
            <a:r>
              <a:rPr lang="fr-FR" dirty="0" err="1"/>
              <a:t>turbiditimeter</a:t>
            </a:r>
            <a:r>
              <a:rPr lang="fr-FR" dirty="0"/>
              <a:t> </a:t>
            </a:r>
            <a:r>
              <a:rPr lang="fr-FR" dirty="0" err="1"/>
              <a:t>measurements</a:t>
            </a:r>
            <a:r>
              <a:rPr lang="fr-FR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Over a </a:t>
            </a:r>
            <a:r>
              <a:rPr lang="fr-FR" dirty="0" err="1"/>
              <a:t>sufficiently</a:t>
            </a:r>
            <a:r>
              <a:rPr lang="fr-FR" dirty="0"/>
              <a:t> long </a:t>
            </a:r>
            <a:r>
              <a:rPr lang="fr-FR" dirty="0" err="1"/>
              <a:t>period</a:t>
            </a:r>
            <a:r>
              <a:rPr lang="fr-FR" dirty="0"/>
              <a:t> if </a:t>
            </a:r>
            <a:r>
              <a:rPr lang="fr-FR" dirty="0" err="1"/>
              <a:t>moored</a:t>
            </a:r>
            <a:r>
              <a:rPr lang="fr-FR" dirty="0"/>
              <a:t>, or </a:t>
            </a:r>
            <a:r>
              <a:rPr lang="fr-FR" dirty="0" err="1"/>
              <a:t>repeated</a:t>
            </a:r>
            <a:r>
              <a:rPr lang="fr-FR" dirty="0"/>
              <a:t> in time (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months</a:t>
            </a:r>
            <a:r>
              <a:rPr lang="is-IS" dirty="0"/>
              <a:t>…)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Over the </a:t>
            </a:r>
            <a:r>
              <a:rPr lang="fr-FR" dirty="0" err="1"/>
              <a:t>survey</a:t>
            </a:r>
            <a:r>
              <a:rPr lang="fr-FR" dirty="0"/>
              <a:t>,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representative</a:t>
            </a:r>
            <a:r>
              <a:rPr lang="fr-FR" dirty="0"/>
              <a:t> of the </a:t>
            </a:r>
            <a:r>
              <a:rPr lang="fr-FR" dirty="0" err="1"/>
              <a:t>turbidity</a:t>
            </a:r>
            <a:r>
              <a:rPr lang="fr-FR" dirty="0"/>
              <a:t> range </a:t>
            </a:r>
            <a:r>
              <a:rPr lang="fr-FR" dirty="0" err="1"/>
              <a:t>observed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CTD </a:t>
            </a:r>
            <a:r>
              <a:rPr lang="fr-FR" dirty="0" err="1"/>
              <a:t>casts</a:t>
            </a:r>
            <a:r>
              <a:rPr lang="fr-FR" dirty="0"/>
              <a:t>.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7852" y="4869299"/>
            <a:ext cx="7333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searching</a:t>
            </a:r>
            <a:r>
              <a:rPr lang="fr-FR" dirty="0"/>
              <a:t> for a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BI and 10 log</a:t>
            </a:r>
            <a:r>
              <a:rPr lang="fr-FR" baseline="-25000" dirty="0"/>
              <a:t>10</a:t>
            </a:r>
            <a:r>
              <a:rPr lang="fr-FR" dirty="0"/>
              <a:t>(M) </a:t>
            </a:r>
            <a:r>
              <a:rPr lang="fr-FR" dirty="0" err="1"/>
              <a:t>such</a:t>
            </a:r>
            <a:r>
              <a:rPr lang="fr-FR" dirty="0"/>
              <a:t> as :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10 log</a:t>
            </a:r>
            <a:r>
              <a:rPr lang="fr-FR" baseline="-25000" dirty="0"/>
              <a:t>10</a:t>
            </a:r>
            <a:r>
              <a:rPr lang="fr-FR" dirty="0"/>
              <a:t>(M) =a*BI + 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67853" y="6149844"/>
            <a:ext cx="867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 a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1 </a:t>
            </a:r>
            <a:r>
              <a:rPr lang="is-IS" dirty="0"/>
              <a:t>… but due to all uncertainteies associated to the calculation of all terms in the Sonar Equation, a can be different than 1.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24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1 : </a:t>
            </a:r>
            <a:r>
              <a:rPr lang="fr-FR" sz="2400" dirty="0" err="1">
                <a:solidFill>
                  <a:srgbClr val="FFFFFF"/>
                </a:solidFill>
              </a:rPr>
              <a:t>empirical</a:t>
            </a:r>
            <a:r>
              <a:rPr lang="fr-FR" sz="2400" dirty="0">
                <a:solidFill>
                  <a:srgbClr val="FFFFFF"/>
                </a:solidFill>
              </a:rPr>
              <a:t> calibration</a:t>
            </a:r>
          </a:p>
        </p:txBody>
      </p:sp>
      <p:pic>
        <p:nvPicPr>
          <p:cNvPr id="20" name="Picture 2" descr="OP05_M_calib_TBD_seriesTBD+2-o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84" y="1751222"/>
            <a:ext cx="868680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85720" y="153578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Tessier et al., 2008</a:t>
            </a:r>
          </a:p>
        </p:txBody>
      </p:sp>
    </p:spTree>
    <p:extLst>
      <p:ext uri="{BB962C8B-B14F-4D97-AF65-F5344CB8AC3E}">
        <p14:creationId xmlns:p14="http://schemas.microsoft.com/office/powerpoint/2010/main" val="383390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3" descr="OP05_Mivlin_relationTBD_VE+hl-o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4396" b="4396"/>
          <a:stretch>
            <a:fillRect/>
          </a:stretch>
        </p:blipFill>
        <p:spPr bwMode="auto">
          <a:xfrm>
            <a:off x="4250614" y="1485695"/>
            <a:ext cx="4917782" cy="43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1 : </a:t>
            </a:r>
            <a:r>
              <a:rPr lang="fr-FR" sz="2400" dirty="0" err="1">
                <a:solidFill>
                  <a:srgbClr val="FFFFFF"/>
                </a:solidFill>
              </a:rPr>
              <a:t>empirical</a:t>
            </a:r>
            <a:r>
              <a:rPr lang="fr-FR" sz="2400" dirty="0">
                <a:solidFill>
                  <a:srgbClr val="FFFFFF"/>
                </a:solidFill>
              </a:rPr>
              <a:t> calibration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657822" y="2009682"/>
            <a:ext cx="219075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10log</a:t>
            </a:r>
            <a:r>
              <a:rPr lang="fr-FR" sz="1000" b="1"/>
              <a:t>10</a:t>
            </a:r>
            <a:r>
              <a:rPr lang="fr-FR" sz="1600" b="1"/>
              <a:t> ( SSC [mg/l] )</a:t>
            </a:r>
          </a:p>
          <a:p>
            <a:pPr eaLnBrk="0" hangingPunct="0">
              <a:spcBef>
                <a:spcPct val="50000"/>
              </a:spcBef>
            </a:pPr>
            <a:r>
              <a:rPr lang="fr-FR" sz="1600" b="1"/>
              <a:t>from turbidimeter 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5320482" y="6110219"/>
            <a:ext cx="2386012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Backscatter Index (dB)</a:t>
            </a: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030094" y="6110219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 flipV="1">
            <a:off x="3639022" y="173663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1" name="Picture 16" descr="OP05PF_Mivlin_OBS_profil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3227225"/>
            <a:ext cx="3886200" cy="362267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1132330" y="153578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Tessier et al., 2008</a:t>
            </a:r>
          </a:p>
        </p:txBody>
      </p:sp>
    </p:spTree>
    <p:extLst>
      <p:ext uri="{BB962C8B-B14F-4D97-AF65-F5344CB8AC3E}">
        <p14:creationId xmlns:p14="http://schemas.microsoft.com/office/powerpoint/2010/main" val="36096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1 : </a:t>
            </a:r>
            <a:r>
              <a:rPr lang="fr-FR" sz="2400" dirty="0" err="1">
                <a:solidFill>
                  <a:srgbClr val="FFFFFF"/>
                </a:solidFill>
              </a:rPr>
              <a:t>empirical</a:t>
            </a:r>
            <a:r>
              <a:rPr lang="fr-FR" sz="2400" dirty="0">
                <a:solidFill>
                  <a:srgbClr val="FFFFFF"/>
                </a:solidFill>
              </a:rPr>
              <a:t> calibration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988371" y="1721289"/>
            <a:ext cx="46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Last </a:t>
            </a:r>
            <a:r>
              <a:rPr lang="fr-FR" dirty="0" err="1"/>
              <a:t>step</a:t>
            </a:r>
            <a:r>
              <a:rPr lang="fr-FR" dirty="0"/>
              <a:t> : </a:t>
            </a:r>
            <a:r>
              <a:rPr lang="fr-FR" dirty="0" err="1"/>
              <a:t>apply</a:t>
            </a:r>
            <a:r>
              <a:rPr lang="fr-FR" dirty="0"/>
              <a:t> the calibration of BI to all </a:t>
            </a:r>
            <a:r>
              <a:rPr lang="fr-FR" dirty="0" err="1"/>
              <a:t>bins</a:t>
            </a:r>
            <a:r>
              <a:rPr lang="fr-FR" dirty="0"/>
              <a:t> : </a:t>
            </a:r>
          </a:p>
        </p:txBody>
      </p:sp>
      <p:pic>
        <p:nvPicPr>
          <p:cNvPr id="15" name="Picture 2" descr="OP05_M_calib_TBD_seriesTBD+2-o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286000"/>
            <a:ext cx="868680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743200" y="4648200"/>
            <a:ext cx="609600" cy="141922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7315200" y="3429000"/>
            <a:ext cx="1481138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Signal ADCP </a:t>
            </a: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7467600" y="33528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0" y="2559050"/>
            <a:ext cx="85407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SSC </a:t>
            </a:r>
          </a:p>
          <a:p>
            <a:pPr eaLnBrk="0" hangingPunct="0">
              <a:spcBef>
                <a:spcPct val="50000"/>
              </a:spcBef>
            </a:pPr>
            <a:r>
              <a:rPr lang="fr-FR" sz="1600" b="1"/>
              <a:t>[mg/l]  </a:t>
            </a: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3581400" y="6400800"/>
            <a:ext cx="2514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time (days)</a:t>
            </a:r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2771775" y="5076825"/>
            <a:ext cx="571500" cy="969963"/>
          </a:xfrm>
          <a:custGeom>
            <a:avLst/>
            <a:gdLst>
              <a:gd name="T0" fmla="*/ 0 w 360"/>
              <a:gd name="T1" fmla="*/ 603 h 611"/>
              <a:gd name="T2" fmla="*/ 12 w 360"/>
              <a:gd name="T3" fmla="*/ 570 h 611"/>
              <a:gd name="T4" fmla="*/ 18 w 360"/>
              <a:gd name="T5" fmla="*/ 525 h 611"/>
              <a:gd name="T6" fmla="*/ 18 w 360"/>
              <a:gd name="T7" fmla="*/ 507 h 611"/>
              <a:gd name="T8" fmla="*/ 30 w 360"/>
              <a:gd name="T9" fmla="*/ 525 h 611"/>
              <a:gd name="T10" fmla="*/ 33 w 360"/>
              <a:gd name="T11" fmla="*/ 501 h 611"/>
              <a:gd name="T12" fmla="*/ 42 w 360"/>
              <a:gd name="T13" fmla="*/ 495 h 611"/>
              <a:gd name="T14" fmla="*/ 60 w 360"/>
              <a:gd name="T15" fmla="*/ 432 h 611"/>
              <a:gd name="T16" fmla="*/ 63 w 360"/>
              <a:gd name="T17" fmla="*/ 357 h 611"/>
              <a:gd name="T18" fmla="*/ 72 w 360"/>
              <a:gd name="T19" fmla="*/ 330 h 611"/>
              <a:gd name="T20" fmla="*/ 75 w 360"/>
              <a:gd name="T21" fmla="*/ 255 h 611"/>
              <a:gd name="T22" fmla="*/ 93 w 360"/>
              <a:gd name="T23" fmla="*/ 276 h 611"/>
              <a:gd name="T24" fmla="*/ 105 w 360"/>
              <a:gd name="T25" fmla="*/ 255 h 611"/>
              <a:gd name="T26" fmla="*/ 126 w 360"/>
              <a:gd name="T27" fmla="*/ 162 h 611"/>
              <a:gd name="T28" fmla="*/ 123 w 360"/>
              <a:gd name="T29" fmla="*/ 81 h 611"/>
              <a:gd name="T30" fmla="*/ 117 w 360"/>
              <a:gd name="T31" fmla="*/ 57 h 611"/>
              <a:gd name="T32" fmla="*/ 123 w 360"/>
              <a:gd name="T33" fmla="*/ 183 h 611"/>
              <a:gd name="T34" fmla="*/ 144 w 360"/>
              <a:gd name="T35" fmla="*/ 372 h 611"/>
              <a:gd name="T36" fmla="*/ 147 w 360"/>
              <a:gd name="T37" fmla="*/ 450 h 611"/>
              <a:gd name="T38" fmla="*/ 150 w 360"/>
              <a:gd name="T39" fmla="*/ 501 h 611"/>
              <a:gd name="T40" fmla="*/ 153 w 360"/>
              <a:gd name="T41" fmla="*/ 516 h 611"/>
              <a:gd name="T42" fmla="*/ 162 w 360"/>
              <a:gd name="T43" fmla="*/ 429 h 611"/>
              <a:gd name="T44" fmla="*/ 180 w 360"/>
              <a:gd name="T45" fmla="*/ 396 h 611"/>
              <a:gd name="T46" fmla="*/ 189 w 360"/>
              <a:gd name="T47" fmla="*/ 411 h 611"/>
              <a:gd name="T48" fmla="*/ 192 w 360"/>
              <a:gd name="T49" fmla="*/ 390 h 611"/>
              <a:gd name="T50" fmla="*/ 201 w 360"/>
              <a:gd name="T51" fmla="*/ 345 h 611"/>
              <a:gd name="T52" fmla="*/ 213 w 360"/>
              <a:gd name="T53" fmla="*/ 318 h 611"/>
              <a:gd name="T54" fmla="*/ 216 w 360"/>
              <a:gd name="T55" fmla="*/ 189 h 611"/>
              <a:gd name="T56" fmla="*/ 219 w 360"/>
              <a:gd name="T57" fmla="*/ 204 h 611"/>
              <a:gd name="T58" fmla="*/ 222 w 360"/>
              <a:gd name="T59" fmla="*/ 183 h 611"/>
              <a:gd name="T60" fmla="*/ 225 w 360"/>
              <a:gd name="T61" fmla="*/ 264 h 611"/>
              <a:gd name="T62" fmla="*/ 234 w 360"/>
              <a:gd name="T63" fmla="*/ 309 h 611"/>
              <a:gd name="T64" fmla="*/ 243 w 360"/>
              <a:gd name="T65" fmla="*/ 129 h 611"/>
              <a:gd name="T66" fmla="*/ 249 w 360"/>
              <a:gd name="T67" fmla="*/ 57 h 611"/>
              <a:gd name="T68" fmla="*/ 252 w 360"/>
              <a:gd name="T69" fmla="*/ 84 h 611"/>
              <a:gd name="T70" fmla="*/ 267 w 360"/>
              <a:gd name="T71" fmla="*/ 117 h 611"/>
              <a:gd name="T72" fmla="*/ 276 w 360"/>
              <a:gd name="T73" fmla="*/ 165 h 611"/>
              <a:gd name="T74" fmla="*/ 282 w 360"/>
              <a:gd name="T75" fmla="*/ 231 h 611"/>
              <a:gd name="T76" fmla="*/ 288 w 360"/>
              <a:gd name="T77" fmla="*/ 249 h 611"/>
              <a:gd name="T78" fmla="*/ 300 w 360"/>
              <a:gd name="T79" fmla="*/ 324 h 611"/>
              <a:gd name="T80" fmla="*/ 303 w 360"/>
              <a:gd name="T81" fmla="*/ 249 h 611"/>
              <a:gd name="T82" fmla="*/ 312 w 360"/>
              <a:gd name="T83" fmla="*/ 387 h 611"/>
              <a:gd name="T84" fmla="*/ 324 w 360"/>
              <a:gd name="T85" fmla="*/ 516 h 611"/>
              <a:gd name="T86" fmla="*/ 333 w 360"/>
              <a:gd name="T87" fmla="*/ 441 h 611"/>
              <a:gd name="T88" fmla="*/ 342 w 360"/>
              <a:gd name="T89" fmla="*/ 414 h 611"/>
              <a:gd name="T90" fmla="*/ 354 w 360"/>
              <a:gd name="T91" fmla="*/ 351 h 611"/>
              <a:gd name="T92" fmla="*/ 357 w 360"/>
              <a:gd name="T93" fmla="*/ 435 h 611"/>
              <a:gd name="T94" fmla="*/ 360 w 360"/>
              <a:gd name="T95" fmla="*/ 462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0" h="611">
                <a:moveTo>
                  <a:pt x="0" y="603"/>
                </a:moveTo>
                <a:cubicBezTo>
                  <a:pt x="3" y="591"/>
                  <a:pt x="6" y="581"/>
                  <a:pt x="12" y="570"/>
                </a:cubicBezTo>
                <a:cubicBezTo>
                  <a:pt x="14" y="555"/>
                  <a:pt x="16" y="540"/>
                  <a:pt x="18" y="525"/>
                </a:cubicBezTo>
                <a:cubicBezTo>
                  <a:pt x="19" y="519"/>
                  <a:pt x="18" y="501"/>
                  <a:pt x="18" y="507"/>
                </a:cubicBezTo>
                <a:cubicBezTo>
                  <a:pt x="18" y="524"/>
                  <a:pt x="18" y="521"/>
                  <a:pt x="30" y="525"/>
                </a:cubicBezTo>
                <a:cubicBezTo>
                  <a:pt x="31" y="517"/>
                  <a:pt x="30" y="508"/>
                  <a:pt x="33" y="501"/>
                </a:cubicBezTo>
                <a:cubicBezTo>
                  <a:pt x="34" y="498"/>
                  <a:pt x="40" y="498"/>
                  <a:pt x="42" y="495"/>
                </a:cubicBezTo>
                <a:cubicBezTo>
                  <a:pt x="52" y="478"/>
                  <a:pt x="56" y="451"/>
                  <a:pt x="60" y="432"/>
                </a:cubicBezTo>
                <a:cubicBezTo>
                  <a:pt x="61" y="407"/>
                  <a:pt x="61" y="382"/>
                  <a:pt x="63" y="357"/>
                </a:cubicBezTo>
                <a:cubicBezTo>
                  <a:pt x="64" y="348"/>
                  <a:pt x="72" y="330"/>
                  <a:pt x="72" y="330"/>
                </a:cubicBezTo>
                <a:cubicBezTo>
                  <a:pt x="73" y="305"/>
                  <a:pt x="73" y="280"/>
                  <a:pt x="75" y="255"/>
                </a:cubicBezTo>
                <a:cubicBezTo>
                  <a:pt x="77" y="230"/>
                  <a:pt x="91" y="272"/>
                  <a:pt x="93" y="276"/>
                </a:cubicBezTo>
                <a:cubicBezTo>
                  <a:pt x="101" y="329"/>
                  <a:pt x="104" y="262"/>
                  <a:pt x="105" y="255"/>
                </a:cubicBezTo>
                <a:cubicBezTo>
                  <a:pt x="152" y="286"/>
                  <a:pt x="123" y="274"/>
                  <a:pt x="126" y="162"/>
                </a:cubicBezTo>
                <a:cubicBezTo>
                  <a:pt x="125" y="135"/>
                  <a:pt x="125" y="108"/>
                  <a:pt x="123" y="81"/>
                </a:cubicBezTo>
                <a:cubicBezTo>
                  <a:pt x="122" y="73"/>
                  <a:pt x="117" y="49"/>
                  <a:pt x="117" y="57"/>
                </a:cubicBezTo>
                <a:cubicBezTo>
                  <a:pt x="115" y="115"/>
                  <a:pt x="118" y="137"/>
                  <a:pt x="123" y="183"/>
                </a:cubicBezTo>
                <a:cubicBezTo>
                  <a:pt x="126" y="242"/>
                  <a:pt x="125" y="314"/>
                  <a:pt x="144" y="372"/>
                </a:cubicBezTo>
                <a:cubicBezTo>
                  <a:pt x="145" y="398"/>
                  <a:pt x="146" y="424"/>
                  <a:pt x="147" y="450"/>
                </a:cubicBezTo>
                <a:cubicBezTo>
                  <a:pt x="148" y="467"/>
                  <a:pt x="148" y="484"/>
                  <a:pt x="150" y="501"/>
                </a:cubicBezTo>
                <a:cubicBezTo>
                  <a:pt x="150" y="506"/>
                  <a:pt x="153" y="516"/>
                  <a:pt x="153" y="516"/>
                </a:cubicBezTo>
                <a:cubicBezTo>
                  <a:pt x="149" y="489"/>
                  <a:pt x="131" y="439"/>
                  <a:pt x="162" y="429"/>
                </a:cubicBezTo>
                <a:cubicBezTo>
                  <a:pt x="180" y="465"/>
                  <a:pt x="155" y="404"/>
                  <a:pt x="180" y="396"/>
                </a:cubicBezTo>
                <a:cubicBezTo>
                  <a:pt x="187" y="323"/>
                  <a:pt x="186" y="390"/>
                  <a:pt x="189" y="411"/>
                </a:cubicBezTo>
                <a:cubicBezTo>
                  <a:pt x="190" y="404"/>
                  <a:pt x="192" y="397"/>
                  <a:pt x="192" y="390"/>
                </a:cubicBezTo>
                <a:cubicBezTo>
                  <a:pt x="199" y="263"/>
                  <a:pt x="192" y="299"/>
                  <a:pt x="201" y="345"/>
                </a:cubicBezTo>
                <a:cubicBezTo>
                  <a:pt x="206" y="337"/>
                  <a:pt x="213" y="318"/>
                  <a:pt x="213" y="318"/>
                </a:cubicBezTo>
                <a:cubicBezTo>
                  <a:pt x="214" y="275"/>
                  <a:pt x="214" y="232"/>
                  <a:pt x="216" y="189"/>
                </a:cubicBezTo>
                <a:cubicBezTo>
                  <a:pt x="216" y="184"/>
                  <a:pt x="215" y="208"/>
                  <a:pt x="219" y="204"/>
                </a:cubicBezTo>
                <a:cubicBezTo>
                  <a:pt x="224" y="199"/>
                  <a:pt x="221" y="190"/>
                  <a:pt x="222" y="183"/>
                </a:cubicBezTo>
                <a:cubicBezTo>
                  <a:pt x="223" y="210"/>
                  <a:pt x="223" y="237"/>
                  <a:pt x="225" y="264"/>
                </a:cubicBezTo>
                <a:cubicBezTo>
                  <a:pt x="226" y="279"/>
                  <a:pt x="234" y="309"/>
                  <a:pt x="234" y="309"/>
                </a:cubicBezTo>
                <a:cubicBezTo>
                  <a:pt x="246" y="250"/>
                  <a:pt x="238" y="189"/>
                  <a:pt x="243" y="129"/>
                </a:cubicBezTo>
                <a:cubicBezTo>
                  <a:pt x="243" y="117"/>
                  <a:pt x="241" y="0"/>
                  <a:pt x="249" y="57"/>
                </a:cubicBezTo>
                <a:cubicBezTo>
                  <a:pt x="250" y="66"/>
                  <a:pt x="249" y="75"/>
                  <a:pt x="252" y="84"/>
                </a:cubicBezTo>
                <a:cubicBezTo>
                  <a:pt x="255" y="96"/>
                  <a:pt x="263" y="106"/>
                  <a:pt x="267" y="117"/>
                </a:cubicBezTo>
                <a:cubicBezTo>
                  <a:pt x="269" y="133"/>
                  <a:pt x="272" y="149"/>
                  <a:pt x="276" y="165"/>
                </a:cubicBezTo>
                <a:cubicBezTo>
                  <a:pt x="278" y="187"/>
                  <a:pt x="280" y="209"/>
                  <a:pt x="282" y="231"/>
                </a:cubicBezTo>
                <a:cubicBezTo>
                  <a:pt x="283" y="237"/>
                  <a:pt x="288" y="249"/>
                  <a:pt x="288" y="249"/>
                </a:cubicBezTo>
                <a:cubicBezTo>
                  <a:pt x="289" y="285"/>
                  <a:pt x="282" y="351"/>
                  <a:pt x="300" y="324"/>
                </a:cubicBezTo>
                <a:cubicBezTo>
                  <a:pt x="301" y="299"/>
                  <a:pt x="299" y="224"/>
                  <a:pt x="303" y="249"/>
                </a:cubicBezTo>
                <a:cubicBezTo>
                  <a:pt x="311" y="292"/>
                  <a:pt x="297" y="343"/>
                  <a:pt x="312" y="387"/>
                </a:cubicBezTo>
                <a:cubicBezTo>
                  <a:pt x="316" y="611"/>
                  <a:pt x="309" y="589"/>
                  <a:pt x="324" y="516"/>
                </a:cubicBezTo>
                <a:cubicBezTo>
                  <a:pt x="327" y="453"/>
                  <a:pt x="321" y="477"/>
                  <a:pt x="333" y="441"/>
                </a:cubicBezTo>
                <a:cubicBezTo>
                  <a:pt x="336" y="432"/>
                  <a:pt x="342" y="414"/>
                  <a:pt x="342" y="414"/>
                </a:cubicBezTo>
                <a:cubicBezTo>
                  <a:pt x="338" y="371"/>
                  <a:pt x="347" y="387"/>
                  <a:pt x="354" y="351"/>
                </a:cubicBezTo>
                <a:cubicBezTo>
                  <a:pt x="355" y="379"/>
                  <a:pt x="355" y="407"/>
                  <a:pt x="357" y="435"/>
                </a:cubicBezTo>
                <a:cubicBezTo>
                  <a:pt x="357" y="444"/>
                  <a:pt x="360" y="462"/>
                  <a:pt x="360" y="46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25" name="Picture 10" descr="OP05_Mivlin_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4"/>
          <a:stretch>
            <a:fillRect/>
          </a:stretch>
        </p:blipFill>
        <p:spPr bwMode="auto">
          <a:xfrm>
            <a:off x="-228600" y="2433638"/>
            <a:ext cx="9982200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-152400" y="3505200"/>
            <a:ext cx="914400" cy="2170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h (m)</a:t>
            </a:r>
          </a:p>
          <a:p>
            <a:pPr eaLnBrk="0" hangingPunct="0">
              <a:spcBef>
                <a:spcPct val="50000"/>
              </a:spcBef>
            </a:pPr>
            <a:endParaRPr lang="fr-FR" sz="1600" b="1"/>
          </a:p>
          <a:p>
            <a:pPr eaLnBrk="0" hangingPunct="0">
              <a:spcBef>
                <a:spcPct val="50000"/>
              </a:spcBef>
            </a:pPr>
            <a:endParaRPr lang="fr-FR" sz="1600" b="1"/>
          </a:p>
          <a:p>
            <a:pPr eaLnBrk="0" hangingPunct="0">
              <a:spcBef>
                <a:spcPct val="50000"/>
              </a:spcBef>
            </a:pPr>
            <a:endParaRPr lang="fr-FR" sz="1600" b="1"/>
          </a:p>
          <a:p>
            <a:pPr eaLnBrk="0" hangingPunct="0">
              <a:spcBef>
                <a:spcPct val="50000"/>
              </a:spcBef>
            </a:pPr>
            <a:endParaRPr lang="fr-FR" sz="1600" b="1"/>
          </a:p>
          <a:p>
            <a:pPr eaLnBrk="0" hangingPunct="0">
              <a:spcBef>
                <a:spcPct val="50000"/>
              </a:spcBef>
            </a:pPr>
            <a:endParaRPr lang="fr-FR" sz="1600" b="1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33400" y="32766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1143000" y="2362200"/>
            <a:ext cx="19812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 i="1"/>
              <a:t>free surface echo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1981200" y="2667000"/>
            <a:ext cx="1752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" name="Freeform 20"/>
          <p:cNvSpPr>
            <a:spLocks/>
          </p:cNvSpPr>
          <p:nvPr/>
        </p:nvSpPr>
        <p:spPr bwMode="auto">
          <a:xfrm>
            <a:off x="7810500" y="2438400"/>
            <a:ext cx="952500" cy="304800"/>
          </a:xfrm>
          <a:custGeom>
            <a:avLst/>
            <a:gdLst>
              <a:gd name="T0" fmla="*/ 552 w 600"/>
              <a:gd name="T1" fmla="*/ 24 h 192"/>
              <a:gd name="T2" fmla="*/ 600 w 600"/>
              <a:gd name="T3" fmla="*/ 72 h 192"/>
              <a:gd name="T4" fmla="*/ 552 w 600"/>
              <a:gd name="T5" fmla="*/ 168 h 192"/>
              <a:gd name="T6" fmla="*/ 360 w 600"/>
              <a:gd name="T7" fmla="*/ 168 h 192"/>
              <a:gd name="T8" fmla="*/ 216 w 600"/>
              <a:gd name="T9" fmla="*/ 168 h 192"/>
              <a:gd name="T10" fmla="*/ 72 w 600"/>
              <a:gd name="T11" fmla="*/ 168 h 192"/>
              <a:gd name="T12" fmla="*/ 72 w 600"/>
              <a:gd name="T13" fmla="*/ 24 h 192"/>
              <a:gd name="T14" fmla="*/ 504 w 600"/>
              <a:gd name="T15" fmla="*/ 2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0" h="192">
                <a:moveTo>
                  <a:pt x="552" y="24"/>
                </a:moveTo>
                <a:cubicBezTo>
                  <a:pt x="576" y="36"/>
                  <a:pt x="600" y="48"/>
                  <a:pt x="600" y="72"/>
                </a:cubicBezTo>
                <a:cubicBezTo>
                  <a:pt x="600" y="96"/>
                  <a:pt x="592" y="152"/>
                  <a:pt x="552" y="168"/>
                </a:cubicBezTo>
                <a:cubicBezTo>
                  <a:pt x="512" y="184"/>
                  <a:pt x="416" y="168"/>
                  <a:pt x="360" y="168"/>
                </a:cubicBezTo>
                <a:cubicBezTo>
                  <a:pt x="304" y="168"/>
                  <a:pt x="264" y="168"/>
                  <a:pt x="216" y="168"/>
                </a:cubicBezTo>
                <a:cubicBezTo>
                  <a:pt x="168" y="168"/>
                  <a:pt x="96" y="192"/>
                  <a:pt x="72" y="168"/>
                </a:cubicBezTo>
                <a:cubicBezTo>
                  <a:pt x="48" y="144"/>
                  <a:pt x="0" y="48"/>
                  <a:pt x="72" y="24"/>
                </a:cubicBezTo>
                <a:cubicBezTo>
                  <a:pt x="144" y="0"/>
                  <a:pt x="432" y="24"/>
                  <a:pt x="504" y="2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" name="Rectangle 21"/>
          <p:cNvSpPr>
            <a:spLocks noChangeArrowheads="1"/>
          </p:cNvSpPr>
          <p:nvPr/>
        </p:nvSpPr>
        <p:spPr bwMode="auto">
          <a:xfrm>
            <a:off x="8001000" y="1905000"/>
            <a:ext cx="838200" cy="703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SSC </a:t>
            </a:r>
          </a:p>
          <a:p>
            <a:pPr eaLnBrk="0" hangingPunct="0">
              <a:spcBef>
                <a:spcPct val="50000"/>
              </a:spcBef>
            </a:pPr>
            <a:r>
              <a:rPr lang="fr-FR" sz="1600" b="1"/>
              <a:t>[mg/l]  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5720" y="153578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Tessier et al., 2008</a:t>
            </a:r>
          </a:p>
        </p:txBody>
      </p:sp>
    </p:spTree>
    <p:extLst>
      <p:ext uri="{BB962C8B-B14F-4D97-AF65-F5344CB8AC3E}">
        <p14:creationId xmlns:p14="http://schemas.microsoft.com/office/powerpoint/2010/main" val="331831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1 : </a:t>
            </a:r>
            <a:r>
              <a:rPr lang="fr-FR" sz="2400" dirty="0" err="1">
                <a:solidFill>
                  <a:srgbClr val="FFFFFF"/>
                </a:solidFill>
              </a:rPr>
              <a:t>empirical</a:t>
            </a:r>
            <a:r>
              <a:rPr lang="fr-FR" sz="2400" dirty="0">
                <a:solidFill>
                  <a:srgbClr val="FFFFFF"/>
                </a:solidFill>
              </a:rPr>
              <a:t> calibration</a:t>
            </a:r>
          </a:p>
        </p:txBody>
      </p:sp>
      <p:pic>
        <p:nvPicPr>
          <p:cNvPr id="33" name="Picture 2" descr="bilan_adcp_ora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597552"/>
            <a:ext cx="5562600" cy="40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990600" y="1911752"/>
            <a:ext cx="2895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fr-FR" b="1"/>
              <a:t>10 log</a:t>
            </a:r>
            <a:r>
              <a:rPr lang="fr-FR" b="1" baseline="-25000"/>
              <a:t>10</a:t>
            </a:r>
            <a:r>
              <a:rPr lang="fr-FR" b="1"/>
              <a:t>(SSC) = </a:t>
            </a:r>
            <a:r>
              <a:rPr lang="fr-FR" b="1">
                <a:solidFill>
                  <a:srgbClr val="FF0000"/>
                </a:solidFill>
              </a:rPr>
              <a:t>a</a:t>
            </a:r>
            <a:r>
              <a:rPr lang="fr-FR" b="1"/>
              <a:t> BI + b</a:t>
            </a:r>
          </a:p>
          <a:p>
            <a:pPr eaLnBrk="0" hangingPunct="0"/>
            <a:endParaRPr lang="fr-FR" b="1"/>
          </a:p>
        </p:txBody>
      </p:sp>
      <p:grpSp>
        <p:nvGrpSpPr>
          <p:cNvPr id="36" name="Group 10"/>
          <p:cNvGrpSpPr>
            <a:grpSpLocks/>
          </p:cNvGrpSpPr>
          <p:nvPr/>
        </p:nvGrpSpPr>
        <p:grpSpPr bwMode="auto">
          <a:xfrm>
            <a:off x="5181600" y="2756302"/>
            <a:ext cx="690563" cy="2889250"/>
            <a:chOff x="5277" y="336"/>
            <a:chExt cx="435" cy="1453"/>
          </a:xfrm>
        </p:grpSpPr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280" y="1152"/>
              <a:ext cx="432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1200" b="1"/>
                <a:t>-- 10</a:t>
              </a: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277" y="336"/>
              <a:ext cx="33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1200" b="1"/>
                <a:t>--100</a:t>
              </a: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5280" y="576"/>
              <a:ext cx="313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200" b="1"/>
                <a:t>-- 50</a:t>
              </a:r>
            </a:p>
          </p:txBody>
        </p:sp>
        <p:sp>
          <p:nvSpPr>
            <p:cNvPr id="40" name="Rectangle 14"/>
            <p:cNvSpPr>
              <a:spLocks noChangeArrowheads="1"/>
            </p:cNvSpPr>
            <p:nvPr/>
          </p:nvSpPr>
          <p:spPr bwMode="auto">
            <a:xfrm>
              <a:off x="5280" y="816"/>
              <a:ext cx="313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200" b="1"/>
                <a:t>-- 25</a:t>
              </a:r>
            </a:p>
          </p:txBody>
        </p:sp>
        <p:sp>
          <p:nvSpPr>
            <p:cNvPr id="41" name="Text Box 15"/>
            <p:cNvSpPr txBox="1">
              <a:spLocks noChangeArrowheads="1"/>
            </p:cNvSpPr>
            <p:nvPr/>
          </p:nvSpPr>
          <p:spPr bwMode="auto">
            <a:xfrm>
              <a:off x="5280" y="1411"/>
              <a:ext cx="432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1200" b="1"/>
                <a:t>--   5</a:t>
              </a:r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5280" y="1651"/>
              <a:ext cx="432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1200" b="1"/>
                <a:t>--   2.5</a:t>
              </a:r>
            </a:p>
          </p:txBody>
        </p:sp>
      </p:grpSp>
      <p:sp>
        <p:nvSpPr>
          <p:cNvPr id="43" name="Rectangle 17"/>
          <p:cNvSpPr>
            <a:spLocks noChangeArrowheads="1"/>
          </p:cNvSpPr>
          <p:nvPr/>
        </p:nvSpPr>
        <p:spPr bwMode="auto">
          <a:xfrm>
            <a:off x="5181600" y="2445152"/>
            <a:ext cx="739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600" b="1"/>
              <a:t>[mg/l]</a:t>
            </a:r>
          </a:p>
        </p:txBody>
      </p:sp>
      <p:sp>
        <p:nvSpPr>
          <p:cNvPr id="44" name="Line 18"/>
          <p:cNvSpPr>
            <a:spLocks noChangeShapeType="1"/>
          </p:cNvSpPr>
          <p:nvPr/>
        </p:nvSpPr>
        <p:spPr bwMode="auto">
          <a:xfrm flipV="1">
            <a:off x="5181600" y="2826152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6" name="Rectangle 20"/>
          <p:cNvSpPr>
            <a:spLocks noChangeArrowheads="1"/>
          </p:cNvSpPr>
          <p:nvPr/>
        </p:nvSpPr>
        <p:spPr bwMode="auto">
          <a:xfrm>
            <a:off x="6248400" y="4763360"/>
            <a:ext cx="3124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50000"/>
              </a:spcBef>
            </a:pPr>
            <a:endParaRPr lang="fr-FR" sz="1600" b="1"/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5983288" y="2782160"/>
            <a:ext cx="3160712" cy="32316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fr-FR" b="1" dirty="0"/>
              <a:t>  </a:t>
            </a:r>
            <a:r>
              <a:rPr lang="fr-FR" sz="1600" b="1" dirty="0" err="1"/>
              <a:t>slope</a:t>
            </a:r>
            <a:r>
              <a:rPr lang="fr-FR" sz="1600" b="1" dirty="0"/>
              <a:t>      :   </a:t>
            </a:r>
            <a:r>
              <a:rPr lang="fr-FR" b="1" dirty="0"/>
              <a:t>0.44 &lt;</a:t>
            </a:r>
            <a:r>
              <a:rPr lang="fr-FR" b="1" dirty="0">
                <a:solidFill>
                  <a:srgbClr val="FF0000"/>
                </a:solidFill>
              </a:rPr>
              <a:t> a </a:t>
            </a:r>
            <a:r>
              <a:rPr lang="fr-FR" b="1" dirty="0"/>
              <a:t>&lt; 0.56</a:t>
            </a:r>
          </a:p>
          <a:p>
            <a:pPr eaLnBrk="0" hangingPunct="0">
              <a:buFontTx/>
              <a:buChar char="•"/>
            </a:pPr>
            <a:r>
              <a:rPr lang="fr-FR" b="1" dirty="0"/>
              <a:t>   </a:t>
            </a:r>
            <a:r>
              <a:rPr lang="fr-FR" sz="1600" b="1" dirty="0">
                <a:solidFill>
                  <a:srgbClr val="0000FF"/>
                </a:solidFill>
              </a:rPr>
              <a:t>300 kHz </a:t>
            </a:r>
            <a:r>
              <a:rPr lang="fr-FR" sz="1600" b="1" dirty="0"/>
              <a:t>: </a:t>
            </a:r>
            <a:r>
              <a:rPr lang="fr-FR" sz="1600" b="1" dirty="0" err="1"/>
              <a:t>same</a:t>
            </a:r>
            <a:r>
              <a:rPr lang="fr-FR" sz="1600" b="1" dirty="0"/>
              <a:t> range of BI</a:t>
            </a:r>
          </a:p>
          <a:p>
            <a:pPr lvl="2" eaLnBrk="0" hangingPunct="0"/>
            <a:r>
              <a:rPr lang="fr-FR" sz="1600" b="1" dirty="0"/>
              <a:t>      a = 0.7 in 2003 </a:t>
            </a:r>
          </a:p>
          <a:p>
            <a:pPr eaLnBrk="0" hangingPunct="0">
              <a:buFontTx/>
              <a:buChar char="•"/>
            </a:pPr>
            <a:r>
              <a:rPr lang="fr-FR" sz="1600" b="1" dirty="0"/>
              <a:t>  </a:t>
            </a:r>
            <a:r>
              <a:rPr lang="fr-FR" sz="1600" b="1" dirty="0">
                <a:solidFill>
                  <a:srgbClr val="FF0000"/>
                </a:solidFill>
              </a:rPr>
              <a:t>1200 kHz</a:t>
            </a:r>
            <a:r>
              <a:rPr lang="fr-FR" sz="1600" b="1" dirty="0"/>
              <a:t> : </a:t>
            </a:r>
            <a:r>
              <a:rPr lang="fr-FR" sz="1600" b="1" dirty="0" err="1"/>
              <a:t>different</a:t>
            </a:r>
            <a:r>
              <a:rPr lang="fr-FR" sz="1600" b="1" dirty="0"/>
              <a:t> range of           BI and SSC but </a:t>
            </a:r>
            <a:r>
              <a:rPr lang="fr-FR" sz="1600" b="1" dirty="0" err="1"/>
              <a:t>inversed</a:t>
            </a:r>
            <a:endParaRPr lang="fr-FR" sz="1600" b="1" dirty="0"/>
          </a:p>
          <a:p>
            <a:pPr lvl="2" eaLnBrk="0" hangingPunct="0"/>
            <a:endParaRPr lang="fr-FR" sz="1600" b="1" dirty="0"/>
          </a:p>
          <a:p>
            <a:pPr lvl="2" eaLnBrk="0" hangingPunct="0"/>
            <a:endParaRPr lang="fr-FR" sz="1600" b="1" dirty="0"/>
          </a:p>
          <a:p>
            <a:pPr eaLnBrk="0" hangingPunct="0">
              <a:spcBef>
                <a:spcPct val="50000"/>
              </a:spcBef>
            </a:pPr>
            <a:r>
              <a:rPr lang="fr-FR" sz="1600" b="1" dirty="0"/>
              <a:t>2003 : </a:t>
            </a:r>
            <a:r>
              <a:rPr lang="fr-FR" sz="1600" b="1" dirty="0" err="1"/>
              <a:t>spring</a:t>
            </a:r>
            <a:r>
              <a:rPr lang="fr-FR" sz="1600" b="1" dirty="0"/>
              <a:t>, </a:t>
            </a:r>
            <a:r>
              <a:rPr lang="fr-FR" sz="1600" b="1" dirty="0" err="1"/>
              <a:t>phytoplank</a:t>
            </a:r>
            <a:r>
              <a:rPr lang="fr-FR" sz="1600" b="1" dirty="0"/>
              <a:t>.</a:t>
            </a:r>
          </a:p>
          <a:p>
            <a:pPr eaLnBrk="0" hangingPunct="0">
              <a:spcBef>
                <a:spcPct val="50000"/>
              </a:spcBef>
            </a:pPr>
            <a:r>
              <a:rPr lang="fr-FR" sz="1600" b="1" dirty="0"/>
              <a:t>2004 : </a:t>
            </a:r>
            <a:r>
              <a:rPr lang="fr-FR" sz="1600" b="1" dirty="0" err="1"/>
              <a:t>autumn</a:t>
            </a:r>
            <a:r>
              <a:rPr lang="fr-FR" sz="1600" b="1" dirty="0"/>
              <a:t>, </a:t>
            </a:r>
            <a:r>
              <a:rPr lang="fr-FR" sz="1600" b="1" dirty="0" err="1"/>
              <a:t>detritic</a:t>
            </a:r>
            <a:r>
              <a:rPr lang="fr-FR" sz="1600" b="1" dirty="0"/>
              <a:t> </a:t>
            </a:r>
            <a:r>
              <a:rPr lang="fr-FR" sz="1600" b="1" dirty="0" err="1"/>
              <a:t>aggregates</a:t>
            </a:r>
            <a:endParaRPr lang="fr-FR" sz="1600" b="1" dirty="0"/>
          </a:p>
          <a:p>
            <a:pPr eaLnBrk="0" hangingPunct="0">
              <a:spcBef>
                <a:spcPct val="50000"/>
              </a:spcBef>
            </a:pPr>
            <a:r>
              <a:rPr lang="fr-FR" sz="1600" b="1" dirty="0"/>
              <a:t>2005 : </a:t>
            </a:r>
            <a:r>
              <a:rPr lang="fr-FR" sz="1600" b="1" dirty="0" err="1"/>
              <a:t>winter</a:t>
            </a:r>
            <a:r>
              <a:rPr lang="fr-FR" sz="1600" b="1" dirty="0"/>
              <a:t>, </a:t>
            </a:r>
            <a:r>
              <a:rPr lang="fr-FR" sz="1600" b="1" dirty="0" err="1"/>
              <a:t>mineral</a:t>
            </a:r>
            <a:r>
              <a:rPr lang="fr-FR" sz="1600" b="1" dirty="0"/>
              <a:t> </a:t>
            </a:r>
            <a:r>
              <a:rPr lang="fr-FR" sz="1600" b="1" dirty="0" err="1"/>
              <a:t>particles</a:t>
            </a:r>
            <a:r>
              <a:rPr lang="fr-FR" sz="1600" b="1" dirty="0"/>
              <a:t>, </a:t>
            </a:r>
            <a:r>
              <a:rPr lang="fr-FR" sz="1600" b="1" dirty="0" err="1"/>
              <a:t>homogeneous</a:t>
            </a:r>
            <a:r>
              <a:rPr lang="fr-FR" sz="1600" b="1" dirty="0"/>
              <a:t> size </a:t>
            </a:r>
            <a:r>
              <a:rPr lang="fr-FR" sz="1600" b="1" dirty="0" err="1"/>
              <a:t>spectra</a:t>
            </a:r>
            <a:endParaRPr lang="fr-FR" sz="1600" b="1" dirty="0"/>
          </a:p>
        </p:txBody>
      </p:sp>
      <p:sp>
        <p:nvSpPr>
          <p:cNvPr id="49" name="Arc 23"/>
          <p:cNvSpPr>
            <a:spLocks/>
          </p:cNvSpPr>
          <p:nvPr/>
        </p:nvSpPr>
        <p:spPr bwMode="auto">
          <a:xfrm>
            <a:off x="2362200" y="3207152"/>
            <a:ext cx="609600" cy="533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auto">
          <a:xfrm>
            <a:off x="2514600" y="2916640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b="1" dirty="0">
                <a:solidFill>
                  <a:srgbClr val="0000FF"/>
                </a:solidFill>
              </a:rPr>
              <a:t>300 kHz</a:t>
            </a:r>
          </a:p>
        </p:txBody>
      </p:sp>
      <p:sp>
        <p:nvSpPr>
          <p:cNvPr id="51" name="Arc 25"/>
          <p:cNvSpPr>
            <a:spLocks/>
          </p:cNvSpPr>
          <p:nvPr/>
        </p:nvSpPr>
        <p:spPr bwMode="auto">
          <a:xfrm>
            <a:off x="3657600" y="2826152"/>
            <a:ext cx="1473200" cy="531813"/>
          </a:xfrm>
          <a:custGeom>
            <a:avLst/>
            <a:gdLst>
              <a:gd name="G0" fmla="+- 13971 0 0"/>
              <a:gd name="G1" fmla="+- 21600 0 0"/>
              <a:gd name="G2" fmla="+- 21600 0 0"/>
              <a:gd name="T0" fmla="*/ 0 w 34829"/>
              <a:gd name="T1" fmla="*/ 5126 h 21600"/>
              <a:gd name="T2" fmla="*/ 34829 w 34829"/>
              <a:gd name="T3" fmla="*/ 15988 h 21600"/>
              <a:gd name="T4" fmla="*/ 13971 w 3482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829" h="21600" fill="none" extrusionOk="0">
                <a:moveTo>
                  <a:pt x="0" y="5126"/>
                </a:moveTo>
                <a:cubicBezTo>
                  <a:pt x="3902" y="1816"/>
                  <a:pt x="8853" y="-1"/>
                  <a:pt x="13971" y="-1"/>
                </a:cubicBezTo>
                <a:cubicBezTo>
                  <a:pt x="23738" y="-1"/>
                  <a:pt x="32291" y="6555"/>
                  <a:pt x="34829" y="15987"/>
                </a:cubicBezTo>
              </a:path>
              <a:path w="34829" h="21600" stroke="0" extrusionOk="0">
                <a:moveTo>
                  <a:pt x="0" y="5126"/>
                </a:moveTo>
                <a:cubicBezTo>
                  <a:pt x="3902" y="1816"/>
                  <a:pt x="8853" y="-1"/>
                  <a:pt x="13971" y="-1"/>
                </a:cubicBezTo>
                <a:cubicBezTo>
                  <a:pt x="23738" y="-1"/>
                  <a:pt x="32291" y="6555"/>
                  <a:pt x="34829" y="15987"/>
                </a:cubicBezTo>
                <a:lnTo>
                  <a:pt x="13971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2" name="Text Box 26"/>
          <p:cNvSpPr txBox="1">
            <a:spLocks noChangeArrowheads="1"/>
          </p:cNvSpPr>
          <p:nvPr/>
        </p:nvSpPr>
        <p:spPr bwMode="auto">
          <a:xfrm>
            <a:off x="4038600" y="2445152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b="1">
                <a:solidFill>
                  <a:srgbClr val="FF0000"/>
                </a:solidFill>
              </a:rPr>
              <a:t>1200 kHz</a:t>
            </a:r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 rot="18813365">
            <a:off x="3736975" y="3277002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600" b="1">
                <a:solidFill>
                  <a:srgbClr val="FF0000"/>
                </a:solidFill>
              </a:rPr>
              <a:t>2005</a:t>
            </a: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 rot="18663237">
            <a:off x="3038475" y="5318527"/>
            <a:ext cx="1206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500 kHz</a:t>
            </a:r>
          </a:p>
        </p:txBody>
      </p:sp>
      <p:sp>
        <p:nvSpPr>
          <p:cNvPr id="55" name="Rectangle 29"/>
          <p:cNvSpPr>
            <a:spLocks noChangeArrowheads="1"/>
          </p:cNvSpPr>
          <p:nvPr/>
        </p:nvSpPr>
        <p:spPr bwMode="auto">
          <a:xfrm rot="18813365">
            <a:off x="4346575" y="3426227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600" b="1">
                <a:solidFill>
                  <a:srgbClr val="FF0000"/>
                </a:solidFill>
              </a:rPr>
              <a:t>2004</a:t>
            </a: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 rot="18813365">
            <a:off x="1010952" y="4498375"/>
            <a:ext cx="6006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600" b="1" dirty="0">
                <a:solidFill>
                  <a:srgbClr val="0000FF"/>
                </a:solidFill>
              </a:rPr>
              <a:t>2004</a:t>
            </a:r>
          </a:p>
        </p:txBody>
      </p:sp>
      <p:sp>
        <p:nvSpPr>
          <p:cNvPr id="57" name="Rectangle 31"/>
          <p:cNvSpPr>
            <a:spLocks noChangeArrowheads="1"/>
          </p:cNvSpPr>
          <p:nvPr/>
        </p:nvSpPr>
        <p:spPr bwMode="auto">
          <a:xfrm rot="18813365">
            <a:off x="1010952" y="5308000"/>
            <a:ext cx="6006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600" b="1">
                <a:solidFill>
                  <a:srgbClr val="0000FF"/>
                </a:solidFill>
              </a:rPr>
              <a:t>2003</a:t>
            </a:r>
          </a:p>
        </p:txBody>
      </p: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3352800" y="4045352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" name="Rectangle 33"/>
          <p:cNvSpPr>
            <a:spLocks noChangeArrowheads="1"/>
          </p:cNvSpPr>
          <p:nvPr/>
        </p:nvSpPr>
        <p:spPr bwMode="auto">
          <a:xfrm rot="18627187">
            <a:off x="2974975" y="5388377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2003</a:t>
            </a:r>
          </a:p>
        </p:txBody>
      </p:sp>
      <p:sp>
        <p:nvSpPr>
          <p:cNvPr id="60" name="Rectangle 34"/>
          <p:cNvSpPr>
            <a:spLocks noChangeArrowheads="1"/>
          </p:cNvSpPr>
          <p:nvPr/>
        </p:nvSpPr>
        <p:spPr bwMode="auto">
          <a:xfrm>
            <a:off x="1371600" y="6452002"/>
            <a:ext cx="30480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/>
              <a:t>Backscatter Index (dB)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35339" y="134687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Tessier et al., 2008</a:t>
            </a:r>
          </a:p>
        </p:txBody>
      </p:sp>
    </p:spTree>
    <p:extLst>
      <p:ext uri="{BB962C8B-B14F-4D97-AF65-F5344CB8AC3E}">
        <p14:creationId xmlns:p14="http://schemas.microsoft.com/office/powerpoint/2010/main" val="224475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6022610" y="6076584"/>
            <a:ext cx="3131840" cy="7647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à coins arrondis 2"/>
          <p:cNvSpPr/>
          <p:nvPr/>
        </p:nvSpPr>
        <p:spPr>
          <a:xfrm>
            <a:off x="2936283" y="6098896"/>
            <a:ext cx="2880320" cy="720080"/>
          </a:xfrm>
          <a:prstGeom prst="roundRect">
            <a:avLst/>
          </a:prstGeom>
          <a:solidFill>
            <a:srgbClr val="6325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936283" y="4797152"/>
            <a:ext cx="2880320" cy="1224136"/>
          </a:xfrm>
          <a:prstGeom prst="roundRect">
            <a:avLst/>
          </a:prstGeom>
          <a:solidFill>
            <a:srgbClr val="6325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07504" y="6098896"/>
            <a:ext cx="2627784" cy="72008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07504" y="4797152"/>
            <a:ext cx="2627784" cy="12241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72008" y="1052736"/>
            <a:ext cx="2627784" cy="57606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2936283" y="1052736"/>
            <a:ext cx="2880320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012160" y="1052736"/>
            <a:ext cx="3131840" cy="57606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70898" y="642918"/>
            <a:ext cx="514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chemeClr val="accent6">
                    <a:lumMod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accent6">
                    <a:lumMod val="50000"/>
                  </a:schemeClr>
                </a:solidFill>
              </a:rPr>
              <a:t>Cohesive</a:t>
            </a:r>
            <a:r>
              <a:rPr lang="fr-FR" b="1" i="1" dirty="0">
                <a:solidFill>
                  <a:schemeClr val="accent6">
                    <a:lumMod val="50000"/>
                  </a:schemeClr>
                </a:solidFill>
              </a:rPr>
              <a:t>] </a:t>
            </a:r>
            <a:r>
              <a:rPr lang="fr-FR" b="1" dirty="0" err="1">
                <a:solidFill>
                  <a:schemeClr val="accent6">
                    <a:lumMod val="50000"/>
                  </a:schemeClr>
                </a:solidFill>
              </a:rPr>
              <a:t>Sediment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 fluxes </a:t>
            </a:r>
            <a:r>
              <a:rPr lang="fr-FR" b="1" dirty="0" err="1">
                <a:solidFill>
                  <a:schemeClr val="accent6">
                    <a:lumMod val="50000"/>
                  </a:schemeClr>
                </a:solidFill>
              </a:rPr>
              <a:t>from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 land to open </a:t>
            </a:r>
            <a:r>
              <a:rPr lang="fr-FR" b="1" dirty="0" err="1">
                <a:solidFill>
                  <a:schemeClr val="accent6">
                    <a:lumMod val="50000"/>
                  </a:schemeClr>
                </a:solidFill>
              </a:rPr>
              <a:t>ocean</a:t>
            </a: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-142908" y="142852"/>
            <a:ext cx="7643866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121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Platforms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13" name="Image 12" descr="PrevimerD4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83" y="1698179"/>
            <a:ext cx="2880320" cy="30083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6" t="11812" r="12991" b="5830"/>
          <a:stretch>
            <a:fillRect/>
          </a:stretch>
        </p:blipFill>
        <p:spPr bwMode="auto">
          <a:xfrm>
            <a:off x="251520" y="1754185"/>
            <a:ext cx="2398712" cy="288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glider_web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1754185"/>
            <a:ext cx="2867627" cy="1906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Image 15" descr="PDG-DCOM-ph459-_ODU127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852936"/>
            <a:ext cx="1254128" cy="1890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 cmpd="sng">
            <a:solidFill>
              <a:srgbClr val="FFFFFF"/>
            </a:solidFill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323529" y="1036024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Monitoring station </a:t>
            </a:r>
            <a:r>
              <a:rPr lang="fr-FR" dirty="0" err="1">
                <a:solidFill>
                  <a:srgbClr val="FFFFFF"/>
                </a:solidFill>
              </a:rPr>
              <a:t>Estuary</a:t>
            </a:r>
            <a:r>
              <a:rPr lang="fr-FR" dirty="0">
                <a:solidFill>
                  <a:srgbClr val="FFFFFF"/>
                </a:solidFill>
              </a:rPr>
              <a:t> Banks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401574" y="112474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Buoys</a:t>
            </a:r>
            <a:r>
              <a:rPr lang="fr-FR" dirty="0">
                <a:solidFill>
                  <a:srgbClr val="FFFFFF"/>
                </a:solidFill>
              </a:rPr>
              <a:t> / </a:t>
            </a:r>
            <a:r>
              <a:rPr lang="fr-FR" dirty="0" err="1">
                <a:solidFill>
                  <a:srgbClr val="FFFFFF"/>
                </a:solidFill>
              </a:rPr>
              <a:t>Moorings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056346" y="1124744"/>
            <a:ext cx="308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Gliders</a:t>
            </a:r>
            <a:r>
              <a:rPr lang="fr-FR" dirty="0">
                <a:solidFill>
                  <a:schemeClr val="bg1"/>
                </a:solidFill>
              </a:rPr>
              <a:t> / </a:t>
            </a:r>
            <a:r>
              <a:rPr lang="fr-FR" dirty="0" err="1">
                <a:solidFill>
                  <a:schemeClr val="bg1"/>
                </a:solidFill>
              </a:rPr>
              <a:t>Autonomous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profilers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504" y="5085184"/>
            <a:ext cx="262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Optical </a:t>
            </a:r>
            <a:r>
              <a:rPr lang="fr-FR" dirty="0" err="1">
                <a:solidFill>
                  <a:srgbClr val="FFFFFF"/>
                </a:solidFill>
              </a:rPr>
              <a:t>systems</a:t>
            </a:r>
            <a:r>
              <a:rPr lang="fr-FR" dirty="0">
                <a:solidFill>
                  <a:srgbClr val="FFFFFF"/>
                </a:solidFill>
              </a:rPr>
              <a:t> (OBS-</a:t>
            </a:r>
            <a:r>
              <a:rPr lang="fr-FR" dirty="0" err="1">
                <a:solidFill>
                  <a:srgbClr val="FFFFFF"/>
                </a:solidFill>
              </a:rPr>
              <a:t>like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fr-FR" dirty="0" err="1">
                <a:solidFill>
                  <a:srgbClr val="FFFFFF"/>
                </a:solidFill>
              </a:rPr>
              <a:t>From</a:t>
            </a:r>
            <a:r>
              <a:rPr lang="fr-FR" dirty="0">
                <a:solidFill>
                  <a:srgbClr val="FFFFFF"/>
                </a:solidFill>
              </a:rPr>
              <a:t> O(0. 01) to O(1)g/l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92267" y="4941168"/>
            <a:ext cx="320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Optical </a:t>
            </a:r>
            <a:r>
              <a:rPr lang="fr-FR" dirty="0" err="1">
                <a:solidFill>
                  <a:srgbClr val="FFFFFF"/>
                </a:solidFill>
              </a:rPr>
              <a:t>systems</a:t>
            </a:r>
            <a:r>
              <a:rPr lang="fr-FR" dirty="0">
                <a:solidFill>
                  <a:srgbClr val="FFFFFF"/>
                </a:solidFill>
              </a:rPr>
              <a:t> (OBS-</a:t>
            </a:r>
            <a:r>
              <a:rPr lang="fr-FR" dirty="0" err="1">
                <a:solidFill>
                  <a:srgbClr val="FFFFFF"/>
                </a:solidFill>
              </a:rPr>
              <a:t>like</a:t>
            </a:r>
            <a:r>
              <a:rPr lang="fr-FR" dirty="0">
                <a:solidFill>
                  <a:srgbClr val="FFFFFF"/>
                </a:solidFill>
              </a:rPr>
              <a:t>) and </a:t>
            </a:r>
            <a:r>
              <a:rPr lang="fr-FR" dirty="0" err="1">
                <a:solidFill>
                  <a:srgbClr val="FFFFFF"/>
                </a:solidFill>
              </a:rPr>
              <a:t>Acoustic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profilers</a:t>
            </a:r>
            <a:r>
              <a:rPr lang="fr-FR" dirty="0">
                <a:solidFill>
                  <a:srgbClr val="FFFFFF"/>
                </a:solidFill>
              </a:rPr>
              <a:t> (ADCP)</a:t>
            </a:r>
          </a:p>
          <a:p>
            <a:pPr algn="ctr"/>
            <a:r>
              <a:rPr lang="fr-FR" dirty="0" err="1">
                <a:solidFill>
                  <a:srgbClr val="FFFFFF"/>
                </a:solidFill>
              </a:rPr>
              <a:t>From</a:t>
            </a:r>
            <a:r>
              <a:rPr lang="fr-FR" dirty="0">
                <a:solidFill>
                  <a:srgbClr val="FFFFFF"/>
                </a:solidFill>
              </a:rPr>
              <a:t> O(0. 001) to O(0.1)g/l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611560" y="6274270"/>
            <a:ext cx="167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Long </a:t>
            </a:r>
            <a:r>
              <a:rPr lang="fr-FR" dirty="0" err="1">
                <a:solidFill>
                  <a:srgbClr val="FFFFFF"/>
                </a:solidFill>
              </a:rPr>
              <a:t>term</a:t>
            </a:r>
            <a:r>
              <a:rPr lang="fr-FR" dirty="0">
                <a:solidFill>
                  <a:srgbClr val="FFFFFF"/>
                </a:solidFill>
              </a:rPr>
              <a:t> (&gt;1y)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444208" y="6274270"/>
            <a:ext cx="211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Mid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term</a:t>
            </a:r>
            <a:r>
              <a:rPr lang="fr-FR" dirty="0">
                <a:solidFill>
                  <a:srgbClr val="FFFFFF"/>
                </a:solidFill>
              </a:rPr>
              <a:t> (~1month)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552617" y="6274270"/>
            <a:ext cx="167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Long </a:t>
            </a:r>
            <a:r>
              <a:rPr lang="fr-FR" dirty="0" err="1">
                <a:solidFill>
                  <a:srgbClr val="FFFFFF"/>
                </a:solidFill>
              </a:rPr>
              <a:t>term</a:t>
            </a:r>
            <a:r>
              <a:rPr lang="fr-FR" dirty="0">
                <a:solidFill>
                  <a:srgbClr val="FFFFFF"/>
                </a:solidFill>
              </a:rPr>
              <a:t> (&gt;1y)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6012160" y="4797152"/>
            <a:ext cx="3131840" cy="122413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940152" y="4941168"/>
            <a:ext cx="320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Optical </a:t>
            </a:r>
            <a:r>
              <a:rPr lang="fr-FR" dirty="0" err="1">
                <a:solidFill>
                  <a:srgbClr val="FFFFFF"/>
                </a:solidFill>
              </a:rPr>
              <a:t>systems</a:t>
            </a:r>
            <a:r>
              <a:rPr lang="fr-FR" dirty="0">
                <a:solidFill>
                  <a:srgbClr val="FFFFFF"/>
                </a:solidFill>
              </a:rPr>
              <a:t> (OBS-</a:t>
            </a:r>
            <a:r>
              <a:rPr lang="fr-FR" dirty="0" err="1">
                <a:solidFill>
                  <a:srgbClr val="FFFFFF"/>
                </a:solidFill>
              </a:rPr>
              <a:t>like</a:t>
            </a:r>
            <a:r>
              <a:rPr lang="fr-FR" dirty="0">
                <a:solidFill>
                  <a:srgbClr val="FFFFFF"/>
                </a:solidFill>
              </a:rPr>
              <a:t>) and </a:t>
            </a:r>
            <a:r>
              <a:rPr lang="fr-FR" dirty="0" err="1">
                <a:solidFill>
                  <a:srgbClr val="FFFFFF"/>
                </a:solidFill>
              </a:rPr>
              <a:t>Acoustic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profilers</a:t>
            </a:r>
            <a:r>
              <a:rPr lang="fr-FR" dirty="0">
                <a:solidFill>
                  <a:srgbClr val="FFFFFF"/>
                </a:solidFill>
              </a:rPr>
              <a:t> (ADCP)</a:t>
            </a:r>
          </a:p>
          <a:p>
            <a:pPr algn="ctr"/>
            <a:r>
              <a:rPr lang="fr-FR" dirty="0" err="1">
                <a:solidFill>
                  <a:srgbClr val="FFFFFF"/>
                </a:solidFill>
              </a:rPr>
              <a:t>From</a:t>
            </a:r>
            <a:r>
              <a:rPr lang="fr-FR" dirty="0">
                <a:solidFill>
                  <a:srgbClr val="FFFFFF"/>
                </a:solidFill>
              </a:rPr>
              <a:t> O(0. 001) to O(0.1)g/l</a:t>
            </a: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05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à coins arrondis 18"/>
          <p:cNvSpPr/>
          <p:nvPr/>
        </p:nvSpPr>
        <p:spPr>
          <a:xfrm>
            <a:off x="4695557" y="3912154"/>
            <a:ext cx="3742816" cy="36933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68360" y="3912154"/>
            <a:ext cx="3742816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68360" y="1570881"/>
            <a:ext cx="777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Requirements</a:t>
            </a:r>
            <a:r>
              <a:rPr lang="fr-FR" dirty="0">
                <a:solidFill>
                  <a:srgbClr val="FF0000"/>
                </a:solidFill>
              </a:rPr>
              <a:t> : </a:t>
            </a:r>
            <a:r>
              <a:rPr lang="fr-FR" dirty="0" err="1">
                <a:solidFill>
                  <a:srgbClr val="FF0000"/>
                </a:solidFill>
              </a:rPr>
              <a:t>characteristics</a:t>
            </a:r>
            <a:r>
              <a:rPr lang="fr-FR" dirty="0">
                <a:solidFill>
                  <a:srgbClr val="FF0000"/>
                </a:solidFill>
              </a:rPr>
              <a:t> of </a:t>
            </a:r>
            <a:r>
              <a:rPr lang="fr-FR" dirty="0" err="1">
                <a:solidFill>
                  <a:srgbClr val="FF0000"/>
                </a:solidFill>
              </a:rPr>
              <a:t>suspended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particles</a:t>
            </a:r>
            <a:r>
              <a:rPr lang="fr-FR" dirty="0">
                <a:solidFill>
                  <a:srgbClr val="FF0000"/>
                </a:solidFill>
              </a:rPr>
              <a:t>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or </a:t>
            </a:r>
            <a:r>
              <a:rPr lang="fr-FR" dirty="0" err="1">
                <a:solidFill>
                  <a:srgbClr val="FF0000"/>
                </a:solidFill>
              </a:rPr>
              <a:t>assumed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37715" y="3912154"/>
            <a:ext cx="138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 &lt; 100mg/l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850148" y="3912154"/>
            <a:ext cx="138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 &gt; 100mg/l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19757" y="4564221"/>
            <a:ext cx="264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ymbol" charset="2"/>
                <a:cs typeface="Symbol" charset="2"/>
              </a:rPr>
              <a:t>a</a:t>
            </a:r>
            <a:r>
              <a:rPr lang="fr-FR" baseline="-25000" dirty="0"/>
              <a:t>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neglected</a:t>
            </a:r>
            <a:r>
              <a:rPr lang="fr-FR" dirty="0"/>
              <a:t> : « direct </a:t>
            </a:r>
            <a:r>
              <a:rPr lang="fr-FR" dirty="0" err="1"/>
              <a:t>calculation</a:t>
            </a:r>
            <a:r>
              <a:rPr lang="fr-FR" dirty="0"/>
              <a:t> »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093514" y="4565377"/>
            <a:ext cx="302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ymbol" charset="2"/>
                <a:cs typeface="Symbol" charset="2"/>
              </a:rPr>
              <a:t>a</a:t>
            </a:r>
            <a:r>
              <a:rPr lang="fr-FR" baseline="-25000" dirty="0"/>
              <a:t>s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neglected</a:t>
            </a:r>
            <a:r>
              <a:rPr lang="fr-FR" dirty="0"/>
              <a:t> : </a:t>
            </a:r>
            <a:r>
              <a:rPr lang="fr-FR" dirty="0" err="1"/>
              <a:t>requires</a:t>
            </a:r>
            <a:r>
              <a:rPr lang="fr-FR" dirty="0"/>
              <a:t> an </a:t>
            </a:r>
            <a:r>
              <a:rPr lang="fr-FR" dirty="0" err="1"/>
              <a:t>iterative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2539" y="2054658"/>
            <a:ext cx="11103483" cy="11520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044" y="2784417"/>
            <a:ext cx="11103483" cy="710819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267672" y="5793258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75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406096" y="2423159"/>
            <a:ext cx="412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calculate</a:t>
            </a:r>
            <a:r>
              <a:rPr lang="fr-FR" dirty="0"/>
              <a:t> </a:t>
            </a:r>
            <a:r>
              <a:rPr lang="fr-FR" dirty="0">
                <a:latin typeface="Symbol" charset="2"/>
                <a:cs typeface="Symbol" charset="2"/>
              </a:rPr>
              <a:t>s</a:t>
            </a:r>
            <a:r>
              <a:rPr lang="fr-FR" dirty="0"/>
              <a:t> and </a:t>
            </a:r>
            <a:r>
              <a:rPr lang="fr-FR" dirty="0">
                <a:latin typeface="Symbol" charset="2"/>
                <a:cs typeface="Symbol" charset="2"/>
              </a:rPr>
              <a:t>s</a:t>
            </a:r>
            <a:r>
              <a:rPr lang="fr-FR" baseline="-25000" dirty="0"/>
              <a:t>tot</a:t>
            </a:r>
            <a:r>
              <a:rPr lang="is-IS" dirty="0"/>
              <a:t>…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34434" y="3158475"/>
            <a:ext cx="84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popular</a:t>
            </a:r>
            <a:r>
              <a:rPr lang="fr-FR" dirty="0"/>
              <a:t>, </a:t>
            </a:r>
            <a:r>
              <a:rPr lang="fr-FR" dirty="0" err="1"/>
              <a:t>adapted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Sheng and Hay (1988) by </a:t>
            </a:r>
            <a:r>
              <a:rPr lang="fr-FR" dirty="0" err="1"/>
              <a:t>Thorne</a:t>
            </a:r>
            <a:r>
              <a:rPr lang="fr-FR" dirty="0"/>
              <a:t> and </a:t>
            </a:r>
            <a:r>
              <a:rPr lang="fr-FR" dirty="0" err="1"/>
              <a:t>Hanes</a:t>
            </a:r>
            <a:r>
              <a:rPr lang="fr-FR" dirty="0"/>
              <a:t> (2002), but 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sand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34434" y="4044189"/>
            <a:ext cx="84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But in </a:t>
            </a:r>
            <a:r>
              <a:rPr lang="fr-FR" dirty="0" err="1"/>
              <a:t>estuaries</a:t>
            </a:r>
            <a:r>
              <a:rPr lang="fr-FR" dirty="0"/>
              <a:t> and </a:t>
            </a:r>
            <a:r>
              <a:rPr lang="fr-FR" dirty="0" err="1"/>
              <a:t>coastal</a:t>
            </a:r>
            <a:r>
              <a:rPr lang="fr-FR" dirty="0"/>
              <a:t> </a:t>
            </a:r>
            <a:r>
              <a:rPr lang="fr-FR" dirty="0" err="1"/>
              <a:t>seas</a:t>
            </a:r>
            <a:r>
              <a:rPr lang="is-IS" dirty="0"/>
              <a:t>…suspended sediments are rarely sands and mostly fine cohesive sediments, aggregated in flocs (microflocs/macroflocs)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0276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pic>
        <p:nvPicPr>
          <p:cNvPr id="10" name="Image 9" descr="FLUMES2011_Leg1_20110518_TMZ_SS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7"/>
          <a:stretch/>
        </p:blipFill>
        <p:spPr>
          <a:xfrm>
            <a:off x="250941" y="2492432"/>
            <a:ext cx="8785555" cy="1945843"/>
          </a:xfrm>
          <a:prstGeom prst="rect">
            <a:avLst/>
          </a:prstGeom>
        </p:spPr>
      </p:pic>
      <p:pic>
        <p:nvPicPr>
          <p:cNvPr id="11" name="Image 10" descr="FLUMES2011_Leg1_20110518_TMZ_D502_mask_appli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88" b="9279"/>
          <a:stretch/>
        </p:blipFill>
        <p:spPr>
          <a:xfrm>
            <a:off x="251520" y="4508656"/>
            <a:ext cx="8785555" cy="18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pic>
        <p:nvPicPr>
          <p:cNvPr id="9" name="Image 8" descr="tidarange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872" y="2355962"/>
            <a:ext cx="3716067" cy="2072597"/>
          </a:xfrm>
          <a:prstGeom prst="rect">
            <a:avLst/>
          </a:prstGeom>
        </p:spPr>
      </p:pic>
      <p:pic>
        <p:nvPicPr>
          <p:cNvPr id="13" name="Image 12" descr="FLUMES2011_Leg1_TMZ_ro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2" r="24591"/>
          <a:stretch/>
        </p:blipFill>
        <p:spPr>
          <a:xfrm>
            <a:off x="35496" y="2144722"/>
            <a:ext cx="4881376" cy="46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90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406096" y="2423159"/>
            <a:ext cx="412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calculate</a:t>
            </a:r>
            <a:r>
              <a:rPr lang="fr-FR" dirty="0"/>
              <a:t> </a:t>
            </a:r>
            <a:r>
              <a:rPr lang="fr-FR" dirty="0">
                <a:latin typeface="Symbol" charset="2"/>
                <a:cs typeface="Symbol" charset="2"/>
              </a:rPr>
              <a:t>s</a:t>
            </a:r>
            <a:r>
              <a:rPr lang="fr-FR" dirty="0"/>
              <a:t> and </a:t>
            </a:r>
            <a:r>
              <a:rPr lang="fr-FR" dirty="0">
                <a:latin typeface="Symbol" charset="2"/>
                <a:cs typeface="Symbol" charset="2"/>
              </a:rPr>
              <a:t>s</a:t>
            </a:r>
            <a:r>
              <a:rPr lang="fr-FR" baseline="-25000" dirty="0"/>
              <a:t>tot</a:t>
            </a:r>
            <a:r>
              <a:rPr lang="is-IS" dirty="0"/>
              <a:t>…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34434" y="3158475"/>
            <a:ext cx="84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popular</a:t>
            </a:r>
            <a:r>
              <a:rPr lang="fr-FR" dirty="0"/>
              <a:t>, </a:t>
            </a:r>
            <a:r>
              <a:rPr lang="fr-FR" dirty="0" err="1"/>
              <a:t>adapted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Sheng and Hay (1988) by </a:t>
            </a:r>
            <a:r>
              <a:rPr lang="fr-FR" dirty="0" err="1"/>
              <a:t>Thorne</a:t>
            </a:r>
            <a:r>
              <a:rPr lang="fr-FR" dirty="0"/>
              <a:t> and </a:t>
            </a:r>
            <a:r>
              <a:rPr lang="fr-FR" dirty="0" err="1"/>
              <a:t>Hanes</a:t>
            </a:r>
            <a:r>
              <a:rPr lang="fr-FR" dirty="0"/>
              <a:t> (2002), and 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sand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34434" y="4044189"/>
            <a:ext cx="84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But in </a:t>
            </a:r>
            <a:r>
              <a:rPr lang="fr-FR" dirty="0" err="1"/>
              <a:t>estuaries</a:t>
            </a:r>
            <a:r>
              <a:rPr lang="fr-FR" dirty="0"/>
              <a:t> and </a:t>
            </a:r>
            <a:r>
              <a:rPr lang="fr-FR" dirty="0" err="1"/>
              <a:t>coastal</a:t>
            </a:r>
            <a:r>
              <a:rPr lang="fr-FR" dirty="0"/>
              <a:t> </a:t>
            </a:r>
            <a:r>
              <a:rPr lang="fr-FR" dirty="0" err="1"/>
              <a:t>seas</a:t>
            </a:r>
            <a:r>
              <a:rPr lang="is-IS" dirty="0"/>
              <a:t>…suspended sediments are rarely sands and mostly fine cohesive sediments, aggregated in flocs (microflocs/macroflocs)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7725" y="4863046"/>
            <a:ext cx="8726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model </a:t>
            </a:r>
            <a:r>
              <a:rPr lang="fr-FR" dirty="0" err="1"/>
              <a:t>proposed</a:t>
            </a:r>
            <a:r>
              <a:rPr lang="fr-FR" dirty="0"/>
              <a:t> by Stanton (1998), </a:t>
            </a:r>
            <a:r>
              <a:rPr lang="fr-FR" dirty="0" err="1"/>
              <a:t>developped</a:t>
            </a:r>
            <a:r>
              <a:rPr lang="fr-FR" dirty="0"/>
              <a:t> for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</a:t>
            </a:r>
            <a:r>
              <a:rPr lang="fr-FR" dirty="0" err="1"/>
              <a:t>spheres</a:t>
            </a:r>
            <a:r>
              <a:rPr lang="fr-FR" dirty="0"/>
              <a:t>, as flocs are, and </a:t>
            </a:r>
            <a:r>
              <a:rPr lang="fr-FR" dirty="0" err="1"/>
              <a:t>including</a:t>
            </a:r>
            <a:r>
              <a:rPr lang="fr-FR" dirty="0"/>
              <a:t> the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density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size, </a:t>
            </a:r>
            <a:r>
              <a:rPr lang="fr-FR" dirty="0" err="1"/>
              <a:t>from</a:t>
            </a:r>
            <a:r>
              <a:rPr lang="fr-FR" dirty="0"/>
              <a:t> the fractal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developped</a:t>
            </a:r>
            <a:r>
              <a:rPr lang="fr-FR" dirty="0"/>
              <a:t> by </a:t>
            </a:r>
            <a:r>
              <a:rPr lang="fr-FR" dirty="0" err="1"/>
              <a:t>Kranenburg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possibility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use the </a:t>
            </a:r>
            <a:r>
              <a:rPr lang="fr-FR" dirty="0" err="1"/>
              <a:t>hybrid</a:t>
            </a:r>
            <a:r>
              <a:rPr lang="fr-FR" dirty="0"/>
              <a:t> model </a:t>
            </a:r>
            <a:r>
              <a:rPr lang="fr-FR" dirty="0" err="1"/>
              <a:t>proposed</a:t>
            </a:r>
            <a:r>
              <a:rPr lang="fr-FR" dirty="0"/>
              <a:t> by </a:t>
            </a:r>
            <a:r>
              <a:rPr lang="fr-FR" dirty="0" err="1"/>
              <a:t>Thorne</a:t>
            </a:r>
            <a:r>
              <a:rPr lang="fr-FR" dirty="0"/>
              <a:t> et al., 2014, </a:t>
            </a:r>
            <a:r>
              <a:rPr lang="fr-FR" dirty="0" err="1"/>
              <a:t>which</a:t>
            </a:r>
            <a:r>
              <a:rPr lang="fr-FR" dirty="0"/>
              <a:t> combine </a:t>
            </a:r>
            <a:r>
              <a:rPr lang="fr-FR" dirty="0" err="1"/>
              <a:t>small</a:t>
            </a:r>
            <a:r>
              <a:rPr lang="fr-FR" dirty="0"/>
              <a:t> dense </a:t>
            </a:r>
            <a:r>
              <a:rPr lang="fr-FR" dirty="0" err="1"/>
              <a:t>sphere</a:t>
            </a:r>
            <a:r>
              <a:rPr lang="fr-FR" dirty="0"/>
              <a:t> for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,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microflocs</a:t>
            </a:r>
            <a:r>
              <a:rPr lang="fr-FR" dirty="0"/>
              <a:t>, and </a:t>
            </a:r>
            <a:r>
              <a:rPr lang="fr-FR" dirty="0" err="1"/>
              <a:t>fluid</a:t>
            </a:r>
            <a:r>
              <a:rPr lang="fr-FR" dirty="0"/>
              <a:t> </a:t>
            </a:r>
            <a:r>
              <a:rPr lang="fr-FR" dirty="0" err="1"/>
              <a:t>spheres</a:t>
            </a:r>
            <a:r>
              <a:rPr lang="fr-FR" dirty="0"/>
              <a:t> as </a:t>
            </a:r>
            <a:r>
              <a:rPr lang="fr-FR" dirty="0" err="1"/>
              <a:t>macroflocs</a:t>
            </a:r>
            <a:r>
              <a:rPr lang="fr-FR" dirty="0"/>
              <a:t> are.</a:t>
            </a:r>
          </a:p>
        </p:txBody>
      </p:sp>
    </p:spTree>
    <p:extLst>
      <p:ext uri="{BB962C8B-B14F-4D97-AF65-F5344CB8AC3E}">
        <p14:creationId xmlns:p14="http://schemas.microsoft.com/office/powerpoint/2010/main" val="1994188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969122" y="2423159"/>
            <a:ext cx="735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Backscattering</a:t>
            </a:r>
            <a:r>
              <a:rPr lang="fr-FR" dirty="0"/>
              <a:t> cross section and total </a:t>
            </a:r>
            <a:r>
              <a:rPr lang="fr-FR" dirty="0" err="1"/>
              <a:t>scattering</a:t>
            </a:r>
            <a:r>
              <a:rPr lang="fr-FR" dirty="0"/>
              <a:t> cross section : Stanton 1998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6635" y="4634968"/>
            <a:ext cx="11103483" cy="73533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13" y="4668392"/>
            <a:ext cx="11103483" cy="735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9791" y="5626741"/>
            <a:ext cx="11103483" cy="66179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698" y="4838013"/>
            <a:ext cx="11103483" cy="36766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227" y="5614739"/>
            <a:ext cx="11103483" cy="66179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23094" y="2952404"/>
            <a:ext cx="11103483" cy="12990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59557" y="5599720"/>
            <a:ext cx="11103483" cy="73533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5484307" y="5473507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7330" y="5473507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5330802" y="3628757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428487" y="2952404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4772603" y="2952404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827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969122" y="2423159"/>
            <a:ext cx="735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Backscattering</a:t>
            </a:r>
            <a:r>
              <a:rPr lang="fr-FR" dirty="0"/>
              <a:t> cross section and total </a:t>
            </a:r>
            <a:r>
              <a:rPr lang="fr-FR" dirty="0" err="1"/>
              <a:t>scattering</a:t>
            </a:r>
            <a:r>
              <a:rPr lang="fr-FR" dirty="0"/>
              <a:t> cross section : Stanton 1998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094" y="2952404"/>
            <a:ext cx="11103483" cy="12990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461" y="4449755"/>
            <a:ext cx="11103483" cy="8088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68003" y="5630951"/>
            <a:ext cx="5496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Symbol" charset="2"/>
                <a:cs typeface="Symbol" charset="2"/>
              </a:rPr>
              <a:t>r</a:t>
            </a:r>
            <a:r>
              <a:rPr lang="fr-FR" baseline="-25000" dirty="0" err="1"/>
              <a:t>w</a:t>
            </a:r>
            <a:r>
              <a:rPr lang="fr-FR" dirty="0"/>
              <a:t>=1000kg/m</a:t>
            </a:r>
            <a:r>
              <a:rPr lang="fr-FR" baseline="30000" dirty="0"/>
              <a:t>3</a:t>
            </a:r>
            <a:r>
              <a:rPr lang="fr-FR" dirty="0"/>
              <a:t>, </a:t>
            </a:r>
            <a:r>
              <a:rPr lang="fr-FR" dirty="0" err="1">
                <a:latin typeface="Symbol" charset="2"/>
                <a:cs typeface="Symbol" charset="2"/>
              </a:rPr>
              <a:t>r</a:t>
            </a:r>
            <a:r>
              <a:rPr lang="fr-FR" baseline="-25000" dirty="0" err="1"/>
              <a:t>s</a:t>
            </a:r>
            <a:r>
              <a:rPr lang="fr-FR" dirty="0"/>
              <a:t>=2650kg/m</a:t>
            </a:r>
            <a:r>
              <a:rPr lang="fr-FR" baseline="30000" dirty="0"/>
              <a:t>3</a:t>
            </a:r>
            <a:r>
              <a:rPr lang="fr-FR" dirty="0"/>
              <a:t>; </a:t>
            </a:r>
            <a:r>
              <a:rPr lang="fr-FR" dirty="0" err="1"/>
              <a:t>c</a:t>
            </a:r>
            <a:r>
              <a:rPr lang="fr-FR" baseline="-25000" dirty="0" err="1"/>
              <a:t>w</a:t>
            </a:r>
            <a:r>
              <a:rPr lang="fr-FR" dirty="0"/>
              <a:t>=1500m/s, </a:t>
            </a:r>
            <a:r>
              <a:rPr lang="fr-FR" dirty="0" err="1"/>
              <a:t>c</a:t>
            </a:r>
            <a:r>
              <a:rPr lang="fr-FR" baseline="-25000" dirty="0" err="1"/>
              <a:t>s</a:t>
            </a:r>
            <a:r>
              <a:rPr lang="fr-FR" dirty="0"/>
              <a:t>=5500m/s</a:t>
            </a:r>
          </a:p>
          <a:p>
            <a:r>
              <a:rPr lang="fr-FR" dirty="0" err="1"/>
              <a:t>nf</a:t>
            </a:r>
            <a:r>
              <a:rPr lang="fr-FR" dirty="0"/>
              <a:t> : 1 to 3,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1.6 to 2.6</a:t>
            </a:r>
          </a:p>
          <a:p>
            <a:r>
              <a:rPr lang="fr-FR" dirty="0" err="1"/>
              <a:t>Dp</a:t>
            </a:r>
            <a:r>
              <a:rPr lang="fr-FR" dirty="0"/>
              <a:t> : 2 to 10 </a:t>
            </a:r>
            <a:r>
              <a:rPr lang="fr-FR" dirty="0">
                <a:latin typeface="Symbol" charset="2"/>
                <a:cs typeface="Symbol" charset="2"/>
              </a:rPr>
              <a:t>m</a:t>
            </a:r>
            <a:r>
              <a:rPr lang="fr-FR" dirty="0"/>
              <a:t>m </a:t>
            </a:r>
          </a:p>
        </p:txBody>
      </p:sp>
      <p:sp>
        <p:nvSpPr>
          <p:cNvPr id="11" name="Ellipse 10"/>
          <p:cNvSpPr/>
          <p:nvPr/>
        </p:nvSpPr>
        <p:spPr>
          <a:xfrm>
            <a:off x="5484307" y="2952404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751657" y="2961575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416032" y="3649580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25915" y="4679029"/>
            <a:ext cx="558199" cy="474529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71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pic>
        <p:nvPicPr>
          <p:cNvPr id="8" name="Image 7" descr="mode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300"/>
            <a:ext cx="9144000" cy="40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969122" y="2423159"/>
            <a:ext cx="735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Backscattering</a:t>
            </a:r>
            <a:r>
              <a:rPr lang="fr-FR" dirty="0"/>
              <a:t> cross section and total </a:t>
            </a:r>
            <a:r>
              <a:rPr lang="fr-FR" dirty="0" err="1"/>
              <a:t>scattering</a:t>
            </a:r>
            <a:r>
              <a:rPr lang="fr-FR" dirty="0"/>
              <a:t> cross section : Stanton 1998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094" y="2952404"/>
            <a:ext cx="11103483" cy="12990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461" y="4449755"/>
            <a:ext cx="11103483" cy="8088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8763" y="5523970"/>
            <a:ext cx="11103483" cy="6863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88" y="5595280"/>
            <a:ext cx="11103483" cy="3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3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pic>
        <p:nvPicPr>
          <p:cNvPr id="8" name="Image 7" descr="mode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300"/>
            <a:ext cx="9144000" cy="40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-142908" y="142852"/>
            <a:ext cx="7643866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85720" y="151478"/>
            <a:ext cx="3084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Vs Optical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492033" y="6098896"/>
            <a:ext cx="3937592" cy="720080"/>
          </a:xfrm>
          <a:prstGeom prst="roundRect">
            <a:avLst/>
          </a:prstGeom>
          <a:solidFill>
            <a:srgbClr val="6325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4492033" y="4797152"/>
            <a:ext cx="3937592" cy="1224136"/>
          </a:xfrm>
          <a:prstGeom prst="roundRect">
            <a:avLst/>
          </a:prstGeom>
          <a:solidFill>
            <a:srgbClr val="6325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07504" y="6098896"/>
            <a:ext cx="3892996" cy="72008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107504" y="4797152"/>
            <a:ext cx="3892996" cy="12241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72008" y="1052736"/>
            <a:ext cx="3928492" cy="57606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492033" y="1052736"/>
            <a:ext cx="3937592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95029" y="116302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Optical </a:t>
            </a:r>
            <a:r>
              <a:rPr lang="fr-FR" dirty="0" err="1">
                <a:solidFill>
                  <a:srgbClr val="FFFFFF"/>
                </a:solidFill>
              </a:rPr>
              <a:t>systems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592324" y="112474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Acouctic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devices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44467" y="4963368"/>
            <a:ext cx="2625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Optical </a:t>
            </a:r>
            <a:r>
              <a:rPr lang="fr-FR" dirty="0" err="1">
                <a:solidFill>
                  <a:srgbClr val="FFFFFF"/>
                </a:solidFill>
              </a:rPr>
              <a:t>systems</a:t>
            </a:r>
            <a:r>
              <a:rPr lang="fr-FR" dirty="0">
                <a:solidFill>
                  <a:srgbClr val="FFFFFF"/>
                </a:solidFill>
              </a:rPr>
              <a:t> (OBS-</a:t>
            </a:r>
            <a:r>
              <a:rPr lang="fr-FR" dirty="0" err="1">
                <a:solidFill>
                  <a:srgbClr val="FFFFFF"/>
                </a:solidFill>
              </a:rPr>
              <a:t>like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fr-FR" dirty="0" err="1">
                <a:solidFill>
                  <a:srgbClr val="FFFFFF"/>
                </a:solidFill>
              </a:rPr>
              <a:t>From</a:t>
            </a:r>
            <a:r>
              <a:rPr lang="fr-FR" dirty="0">
                <a:solidFill>
                  <a:srgbClr val="FFFFFF"/>
                </a:solidFill>
              </a:rPr>
              <a:t> O(0. 001) to O(1)g/l</a:t>
            </a:r>
          </a:p>
          <a:p>
            <a:pPr algn="ctr"/>
            <a:r>
              <a:rPr lang="fr-FR" dirty="0">
                <a:solidFill>
                  <a:srgbClr val="FFFFFF"/>
                </a:solidFill>
              </a:rPr>
              <a:t>High </a:t>
            </a:r>
            <a:r>
              <a:rPr lang="fr-FR" dirty="0" err="1">
                <a:solidFill>
                  <a:srgbClr val="FFFFFF"/>
                </a:solidFill>
              </a:rPr>
              <a:t>accuracy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522642" y="4845918"/>
            <a:ext cx="3859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</a:rPr>
              <a:t>Acoustic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profilers</a:t>
            </a:r>
            <a:r>
              <a:rPr lang="fr-FR" dirty="0">
                <a:solidFill>
                  <a:srgbClr val="FFFFFF"/>
                </a:solidFill>
              </a:rPr>
              <a:t> (ADCP) – </a:t>
            </a:r>
            <a:r>
              <a:rPr lang="fr-FR" dirty="0" err="1">
                <a:solidFill>
                  <a:srgbClr val="FFFFFF"/>
                </a:solidFill>
              </a:rPr>
              <a:t>Velocimeter</a:t>
            </a:r>
            <a:r>
              <a:rPr lang="fr-FR" dirty="0">
                <a:solidFill>
                  <a:srgbClr val="FFFFFF"/>
                </a:solidFill>
              </a:rPr>
              <a:t> (</a:t>
            </a:r>
            <a:r>
              <a:rPr lang="fr-FR" dirty="0" err="1">
                <a:solidFill>
                  <a:srgbClr val="FFFFFF"/>
                </a:solidFill>
              </a:rPr>
              <a:t>ADVs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fr-FR" dirty="0" err="1">
                <a:solidFill>
                  <a:srgbClr val="FFFFFF"/>
                </a:solidFill>
              </a:rPr>
              <a:t>From</a:t>
            </a:r>
            <a:r>
              <a:rPr lang="fr-FR" dirty="0">
                <a:solidFill>
                  <a:srgbClr val="FFFFFF"/>
                </a:solidFill>
              </a:rPr>
              <a:t> O(0. 001) to O(1)g/l</a:t>
            </a:r>
          </a:p>
          <a:p>
            <a:pPr algn="ctr"/>
            <a:r>
              <a:rPr lang="fr-FR" dirty="0" err="1">
                <a:solidFill>
                  <a:srgbClr val="FFFFFF"/>
                </a:solidFill>
              </a:rPr>
              <a:t>Lower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accuracy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41685" y="6274270"/>
            <a:ext cx="342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But : local </a:t>
            </a:r>
            <a:r>
              <a:rPr lang="fr-FR" dirty="0" err="1">
                <a:solidFill>
                  <a:srgbClr val="FFFFFF"/>
                </a:solidFill>
              </a:rPr>
              <a:t>measurements</a:t>
            </a:r>
            <a:r>
              <a:rPr lang="fr-FR" dirty="0">
                <a:solidFill>
                  <a:srgbClr val="FFFFFF"/>
                </a:solidFill>
              </a:rPr>
              <a:t> - </a:t>
            </a:r>
            <a:r>
              <a:rPr lang="fr-FR" dirty="0" err="1">
                <a:solidFill>
                  <a:srgbClr val="FFFFFF"/>
                </a:solidFill>
              </a:rPr>
              <a:t>Fooling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13117" y="6274270"/>
            <a:ext cx="311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Sampling</a:t>
            </a:r>
            <a:r>
              <a:rPr lang="fr-FR" dirty="0">
                <a:solidFill>
                  <a:srgbClr val="FFFFFF"/>
                </a:solidFill>
              </a:rPr>
              <a:t> the full water </a:t>
            </a:r>
            <a:r>
              <a:rPr lang="fr-FR" dirty="0" err="1">
                <a:solidFill>
                  <a:srgbClr val="FFFFFF"/>
                </a:solidFill>
              </a:rPr>
              <a:t>column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8" name="Picture 10" descr="fool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84" y="2825750"/>
            <a:ext cx="2297408" cy="17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monitor_product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31" y="2825750"/>
            <a:ext cx="1743174" cy="1708993"/>
          </a:xfrm>
          <a:prstGeom prst="rect">
            <a:avLst/>
          </a:prstGeom>
        </p:spPr>
      </p:pic>
      <p:pic>
        <p:nvPicPr>
          <p:cNvPr id="20" name="Image 19" descr="wetlab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0" y="2825750"/>
            <a:ext cx="1462699" cy="1794148"/>
          </a:xfrm>
          <a:prstGeom prst="rect">
            <a:avLst/>
          </a:prstGeom>
        </p:spPr>
      </p:pic>
      <p:pic>
        <p:nvPicPr>
          <p:cNvPr id="21" name="Image 20" descr="obs3+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2" y="1765300"/>
            <a:ext cx="2878314" cy="911225"/>
          </a:xfrm>
          <a:prstGeom prst="rect">
            <a:avLst/>
          </a:prstGeom>
        </p:spPr>
      </p:pic>
      <p:pic>
        <p:nvPicPr>
          <p:cNvPr id="22" name="Image 21" descr="vecto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33" y="1724382"/>
            <a:ext cx="1698417" cy="1904286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73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758" y="1498391"/>
            <a:ext cx="865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cases :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size (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density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  <a:latin typeface="Symbol" charset="2"/>
                <a:cs typeface="Symbol" charset="2"/>
              </a:rPr>
              <a:t>r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), </a:t>
            </a:r>
            <a:r>
              <a:rPr lang="fr-FR" dirty="0" err="1">
                <a:solidFill>
                  <a:srgbClr val="FF0000"/>
                </a:solidFill>
              </a:rPr>
              <a:t>sound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velocity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within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particle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c</a:t>
            </a:r>
            <a:r>
              <a:rPr lang="fr-FR" baseline="-25000" dirty="0" err="1">
                <a:solidFill>
                  <a:srgbClr val="FF0000"/>
                </a:solidFill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) must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known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calculate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backscattering</a:t>
            </a:r>
            <a:r>
              <a:rPr lang="fr-FR" dirty="0">
                <a:solidFill>
                  <a:srgbClr val="FF0000"/>
                </a:solidFill>
              </a:rPr>
              <a:t> cross section) and </a:t>
            </a:r>
            <a:r>
              <a:rPr lang="fr-FR" dirty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fr-FR" baseline="-25000" dirty="0">
                <a:solidFill>
                  <a:srgbClr val="FF0000"/>
                </a:solidFill>
              </a:rPr>
              <a:t>tot </a:t>
            </a:r>
            <a:r>
              <a:rPr lang="fr-FR" dirty="0">
                <a:solidFill>
                  <a:srgbClr val="FF0000"/>
                </a:solidFill>
              </a:rPr>
              <a:t>(total </a:t>
            </a:r>
            <a:r>
              <a:rPr lang="fr-FR" dirty="0" err="1">
                <a:solidFill>
                  <a:srgbClr val="FF0000"/>
                </a:solidFill>
              </a:rPr>
              <a:t>scattering</a:t>
            </a:r>
            <a:r>
              <a:rPr lang="fr-FR" dirty="0">
                <a:solidFill>
                  <a:srgbClr val="FF0000"/>
                </a:solidFill>
              </a:rPr>
              <a:t> cross section)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012" y="2436558"/>
            <a:ext cx="11103483" cy="12990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3348" y="4165657"/>
            <a:ext cx="11103483" cy="8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1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1399448" y="1960563"/>
            <a:ext cx="5715000" cy="4276725"/>
            <a:chOff x="0" y="1248"/>
            <a:chExt cx="3600" cy="2694"/>
          </a:xfrm>
        </p:grpSpPr>
        <p:pic>
          <p:nvPicPr>
            <p:cNvPr id="10" name="Picture 3" descr="aei_ICfreq12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48"/>
              <a:ext cx="3600" cy="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4"/>
            <p:cNvSpPr>
              <a:spLocks/>
            </p:cNvSpPr>
            <p:nvPr/>
          </p:nvSpPr>
          <p:spPr bwMode="auto">
            <a:xfrm>
              <a:off x="1584" y="1968"/>
              <a:ext cx="1152" cy="352"/>
            </a:xfrm>
            <a:custGeom>
              <a:avLst/>
              <a:gdLst>
                <a:gd name="T0" fmla="*/ 0 w 1152"/>
                <a:gd name="T1" fmla="*/ 352 h 352"/>
                <a:gd name="T2" fmla="*/ 96 w 1152"/>
                <a:gd name="T3" fmla="*/ 256 h 352"/>
                <a:gd name="T4" fmla="*/ 288 w 1152"/>
                <a:gd name="T5" fmla="*/ 112 h 352"/>
                <a:gd name="T6" fmla="*/ 528 w 1152"/>
                <a:gd name="T7" fmla="*/ 16 h 352"/>
                <a:gd name="T8" fmla="*/ 768 w 1152"/>
                <a:gd name="T9" fmla="*/ 16 h 352"/>
                <a:gd name="T10" fmla="*/ 1152 w 1152"/>
                <a:gd name="T11" fmla="*/ 11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352">
                  <a:moveTo>
                    <a:pt x="0" y="352"/>
                  </a:moveTo>
                  <a:cubicBezTo>
                    <a:pt x="24" y="324"/>
                    <a:pt x="48" y="296"/>
                    <a:pt x="96" y="256"/>
                  </a:cubicBezTo>
                  <a:cubicBezTo>
                    <a:pt x="144" y="216"/>
                    <a:pt x="216" y="152"/>
                    <a:pt x="288" y="112"/>
                  </a:cubicBezTo>
                  <a:cubicBezTo>
                    <a:pt x="360" y="72"/>
                    <a:pt x="448" y="32"/>
                    <a:pt x="528" y="16"/>
                  </a:cubicBezTo>
                  <a:cubicBezTo>
                    <a:pt x="608" y="0"/>
                    <a:pt x="664" y="0"/>
                    <a:pt x="768" y="16"/>
                  </a:cubicBezTo>
                  <a:cubicBezTo>
                    <a:pt x="872" y="32"/>
                    <a:pt x="1088" y="96"/>
                    <a:pt x="1152" y="112"/>
                  </a:cubicBezTo>
                </a:path>
              </a:pathLst>
            </a:custGeom>
            <a:noFill/>
            <a:ln w="5715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pic>
        <p:nvPicPr>
          <p:cNvPr id="13" name="Picture 5" descr="aei_ICfreq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48" y="1960563"/>
            <a:ext cx="5715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151923" y="2514600"/>
            <a:ext cx="725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200" b="1"/>
              <a:t>minéral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734536" y="6096000"/>
            <a:ext cx="197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particle radius a (µm)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370873" y="2438400"/>
            <a:ext cx="5381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 BI </a:t>
            </a:r>
          </a:p>
          <a:p>
            <a:pPr eaLnBrk="0" hangingPunct="0"/>
            <a:r>
              <a:rPr lang="fr-FR" sz="1400" b="1"/>
              <a:t>(dB)</a:t>
            </a:r>
          </a:p>
        </p:txBody>
      </p: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2456723" y="4953000"/>
            <a:ext cx="4038600" cy="777875"/>
            <a:chOff x="672" y="3120"/>
            <a:chExt cx="2544" cy="490"/>
          </a:xfrm>
        </p:grpSpPr>
        <p:grpSp>
          <p:nvGrpSpPr>
            <p:cNvPr id="18" name="Group 14"/>
            <p:cNvGrpSpPr>
              <a:grpSpLocks/>
            </p:cNvGrpSpPr>
            <p:nvPr/>
          </p:nvGrpSpPr>
          <p:grpSpPr bwMode="auto">
            <a:xfrm>
              <a:off x="672" y="3370"/>
              <a:ext cx="1104" cy="240"/>
              <a:chOff x="672" y="3360"/>
              <a:chExt cx="1104" cy="240"/>
            </a:xfrm>
          </p:grpSpPr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>
                <a:off x="672" y="3360"/>
                <a:ext cx="110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6" name="Text Box 16"/>
              <p:cNvSpPr txBox="1">
                <a:spLocks noChangeArrowheads="1"/>
              </p:cNvSpPr>
              <p:nvPr/>
            </p:nvSpPr>
            <p:spPr bwMode="auto">
              <a:xfrm>
                <a:off x="859" y="3408"/>
                <a:ext cx="58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fr-FR" sz="1400" b="1">
                    <a:solidFill>
                      <a:srgbClr val="FF0000"/>
                    </a:solidFill>
                  </a:rPr>
                  <a:t>Rayleigh</a:t>
                </a:r>
              </a:p>
            </p:txBody>
          </p:sp>
        </p:grpSp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2256" y="3370"/>
              <a:ext cx="960" cy="240"/>
              <a:chOff x="2256" y="3360"/>
              <a:chExt cx="960" cy="240"/>
            </a:xfrm>
          </p:grpSpPr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2256" y="3360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2334" y="3408"/>
                <a:ext cx="66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fr-FR" sz="1400" b="1">
                    <a:solidFill>
                      <a:srgbClr val="FF0000"/>
                    </a:solidFill>
                  </a:rPr>
                  <a:t>Geometric</a:t>
                </a:r>
              </a:p>
            </p:txBody>
          </p:sp>
        </p:grp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912" y="3120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fr-FR" sz="1400" b="1"/>
                <a:t> </a:t>
              </a:r>
              <a:r>
                <a:rPr lang="fr-FR" sz="2000" b="1">
                  <a:solidFill>
                    <a:srgbClr val="FF0000"/>
                  </a:solidFill>
                  <a:sym typeface="Symbol" charset="0"/>
                </a:rPr>
                <a:t></a:t>
              </a:r>
              <a:r>
                <a:rPr lang="fr-FR" sz="2000" b="1" baseline="-25000">
                  <a:solidFill>
                    <a:srgbClr val="FF0000"/>
                  </a:solidFill>
                </a:rPr>
                <a:t> </a:t>
              </a:r>
              <a:r>
                <a:rPr lang="fr-FR">
                  <a:solidFill>
                    <a:srgbClr val="FF0000"/>
                  </a:solidFill>
                </a:rPr>
                <a:t>~ </a:t>
              </a:r>
              <a:r>
                <a:rPr lang="fr-FR" b="1">
                  <a:solidFill>
                    <a:srgbClr val="FF0000"/>
                  </a:solidFill>
                </a:rPr>
                <a:t>k</a:t>
              </a:r>
              <a:r>
                <a:rPr lang="fr-FR" b="1" baseline="30000">
                  <a:solidFill>
                    <a:srgbClr val="FF0000"/>
                  </a:solidFill>
                </a:rPr>
                <a:t>4</a:t>
              </a:r>
              <a:r>
                <a:rPr lang="fr-FR">
                  <a:solidFill>
                    <a:srgbClr val="FF0000"/>
                  </a:solidFill>
                </a:rPr>
                <a:t> </a:t>
              </a:r>
              <a:r>
                <a:rPr lang="fr-FR" b="1">
                  <a:solidFill>
                    <a:srgbClr val="FF0000"/>
                  </a:solidFill>
                </a:rPr>
                <a:t>a</a:t>
              </a:r>
              <a:r>
                <a:rPr lang="fr-FR" b="1" baseline="3000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2400" y="3120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fr-FR" sz="1400" b="1"/>
                <a:t> </a:t>
              </a:r>
              <a:r>
                <a:rPr lang="fr-FR" sz="2000" b="1">
                  <a:solidFill>
                    <a:srgbClr val="FF0000"/>
                  </a:solidFill>
                  <a:sym typeface="Symbol" charset="0"/>
                </a:rPr>
                <a:t></a:t>
              </a:r>
              <a:r>
                <a:rPr lang="fr-FR" sz="2000" b="1" baseline="-25000">
                  <a:solidFill>
                    <a:srgbClr val="FF0000"/>
                  </a:solidFill>
                </a:rPr>
                <a:t> </a:t>
              </a:r>
              <a:r>
                <a:rPr lang="fr-FR">
                  <a:solidFill>
                    <a:srgbClr val="FF0000"/>
                  </a:solidFill>
                </a:rPr>
                <a:t>~ R</a:t>
              </a:r>
              <a:r>
                <a:rPr lang="fr-FR" b="1" baseline="30000">
                  <a:solidFill>
                    <a:srgbClr val="FF0000"/>
                  </a:solidFill>
                </a:rPr>
                <a:t>2</a:t>
              </a:r>
              <a:r>
                <a:rPr lang="fr-FR">
                  <a:solidFill>
                    <a:srgbClr val="FF0000"/>
                  </a:solidFill>
                </a:rPr>
                <a:t> </a:t>
              </a:r>
              <a:r>
                <a:rPr lang="fr-FR" b="1">
                  <a:solidFill>
                    <a:srgbClr val="FF0000"/>
                  </a:solidFill>
                </a:rPr>
                <a:t>a</a:t>
              </a:r>
              <a:r>
                <a:rPr lang="fr-FR" b="1" baseline="3000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499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23" name="Picture 2" descr="aei_ICfr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43100"/>
            <a:ext cx="5713413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3733800" y="4699000"/>
            <a:ext cx="1792288" cy="2138363"/>
            <a:chOff x="1872" y="2976"/>
            <a:chExt cx="1129" cy="1347"/>
          </a:xfrm>
        </p:grpSpPr>
        <p:sp>
          <p:nvSpPr>
            <p:cNvPr id="28" name="Line 4"/>
            <p:cNvSpPr>
              <a:spLocks noChangeShapeType="1"/>
            </p:cNvSpPr>
            <p:nvPr/>
          </p:nvSpPr>
          <p:spPr bwMode="auto">
            <a:xfrm>
              <a:off x="2064" y="2976"/>
              <a:ext cx="0" cy="1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" name="Line 5"/>
            <p:cNvSpPr>
              <a:spLocks noChangeShapeType="1"/>
            </p:cNvSpPr>
            <p:nvPr/>
          </p:nvSpPr>
          <p:spPr bwMode="auto">
            <a:xfrm>
              <a:off x="2496" y="2976"/>
              <a:ext cx="0" cy="11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1872" y="4111"/>
              <a:ext cx="55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600" b="1"/>
                <a:t>200 µm</a:t>
              </a: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2448" y="4111"/>
              <a:ext cx="55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sz="1600" b="1">
                  <a:solidFill>
                    <a:srgbClr val="0033CC"/>
                  </a:solidFill>
                </a:rPr>
                <a:t>800 µm</a:t>
              </a:r>
            </a:p>
          </p:txBody>
        </p:sp>
      </p:grp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828800" y="4057650"/>
            <a:ext cx="804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600" b="1">
                <a:solidFill>
                  <a:srgbClr val="0033CC"/>
                </a:solidFill>
              </a:rPr>
              <a:t>-24 dB</a:t>
            </a: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1524000" y="2489200"/>
            <a:ext cx="725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200" b="1"/>
              <a:t>minéral</a:t>
            </a:r>
          </a:p>
        </p:txBody>
      </p: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2106613" y="6070600"/>
            <a:ext cx="197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particle radius a (µm)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6629400" y="3708400"/>
            <a:ext cx="2362200" cy="3762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>
                <a:solidFill>
                  <a:schemeClr val="accent2"/>
                </a:solidFill>
              </a:rPr>
              <a:t>Effect of frequency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762000" y="2413000"/>
            <a:ext cx="5381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 BI </a:t>
            </a:r>
          </a:p>
          <a:p>
            <a:pPr eaLnBrk="0" hangingPunct="0"/>
            <a:r>
              <a:rPr lang="fr-FR" sz="1400" b="1"/>
              <a:t>(dB)</a:t>
            </a:r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>
            <a:off x="2971800" y="4013200"/>
            <a:ext cx="0" cy="685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866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18" name="Picture 2" descr="aei_IC12 co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5713413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562600" y="3657600"/>
            <a:ext cx="2139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b="1">
                <a:solidFill>
                  <a:srgbClr val="FF0000"/>
                </a:solidFill>
              </a:rPr>
              <a:t>SSC*100 ~ +20 dB</a:t>
            </a:r>
          </a:p>
          <a:p>
            <a:pPr eaLnBrk="0" hangingPunct="0"/>
            <a:r>
              <a:rPr lang="fr-FR" b="1">
                <a:solidFill>
                  <a:srgbClr val="0033CC"/>
                </a:solidFill>
              </a:rPr>
              <a:t>SSC*10   ~ +10 dB</a:t>
            </a:r>
            <a:endParaRPr lang="fr-FR" b="1">
              <a:solidFill>
                <a:srgbClr val="FF0000"/>
              </a:solidFill>
            </a:endParaRPr>
          </a:p>
          <a:p>
            <a:pPr eaLnBrk="0" hangingPunct="0"/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344613" y="6096000"/>
            <a:ext cx="197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particle radius a (µm)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0" y="2438400"/>
            <a:ext cx="5381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 BI </a:t>
            </a:r>
          </a:p>
          <a:p>
            <a:pPr eaLnBrk="0" hangingPunct="0"/>
            <a:r>
              <a:rPr lang="fr-FR" sz="1400" b="1"/>
              <a:t>(dB)</a:t>
            </a:r>
          </a:p>
        </p:txBody>
      </p: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838200" y="4038600"/>
            <a:ext cx="8077200" cy="1752600"/>
            <a:chOff x="528" y="2544"/>
            <a:chExt cx="5088" cy="1104"/>
          </a:xfrm>
        </p:grpSpPr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1152" y="336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flipV="1">
              <a:off x="1344" y="2544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8" y="2784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1152" y="3264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3533" y="3072"/>
              <a:ext cx="208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b="1"/>
                <a:t>a = 10 µm </a:t>
              </a:r>
              <a:r>
                <a:rPr lang="fr-FR" b="1">
                  <a:sym typeface="Wingdings" charset="0"/>
                </a:rPr>
                <a:t> 20 µm  ~ +10 dB</a:t>
              </a:r>
              <a:endParaRPr lang="fr-FR" b="1"/>
            </a:p>
            <a:p>
              <a:pPr eaLnBrk="0" hangingPunct="0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19856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18" name="Picture 2" descr="aei_IC12zoo10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" y="1981200"/>
            <a:ext cx="5688013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579309" y="3505200"/>
            <a:ext cx="3429000" cy="92551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fr-FR">
                <a:solidFill>
                  <a:srgbClr val="008000"/>
                </a:solidFill>
              </a:rPr>
              <a:t>Effect of particles nature  (density, elasticity) </a:t>
            </a:r>
          </a:p>
          <a:p>
            <a:pPr eaLnBrk="0" hangingPunct="0"/>
            <a:r>
              <a:rPr lang="fr-FR">
                <a:solidFill>
                  <a:srgbClr val="008000"/>
                </a:solidFill>
              </a:rPr>
              <a:t> ~ 15-20 dB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361322" y="6096000"/>
            <a:ext cx="197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particle radius a (µm)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6709" y="2438400"/>
            <a:ext cx="5381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fr-FR" sz="1400" b="1"/>
              <a:t> BI </a:t>
            </a:r>
          </a:p>
          <a:p>
            <a:pPr eaLnBrk="0" hangingPunct="0"/>
            <a:r>
              <a:rPr lang="fr-FR" sz="1400" b="1"/>
              <a:t>(dB)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4055309" y="4267200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3750509" y="4191000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600" b="1">
                <a:solidFill>
                  <a:srgbClr val="009900"/>
                </a:solidFill>
              </a:rPr>
              <a:t>organic</a:t>
            </a:r>
          </a:p>
        </p:txBody>
      </p:sp>
    </p:spTree>
    <p:extLst>
      <p:ext uri="{BB962C8B-B14F-4D97-AF65-F5344CB8AC3E}">
        <p14:creationId xmlns:p14="http://schemas.microsoft.com/office/powerpoint/2010/main" val="234064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8" name="Image 7" descr="mode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244"/>
            <a:ext cx="9144000" cy="40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08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8" name="Image 7" descr="mode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244"/>
            <a:ext cx="9144000" cy="402899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35339" y="5832327"/>
            <a:ext cx="9290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Important point 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considering</a:t>
            </a:r>
            <a:r>
              <a:rPr lang="fr-FR" dirty="0"/>
              <a:t> a PSD, the </a:t>
            </a:r>
            <a:r>
              <a:rPr lang="fr-FR" dirty="0" err="1"/>
              <a:t>mean</a:t>
            </a:r>
            <a:r>
              <a:rPr lang="fr-FR" dirty="0"/>
              <a:t> radius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represent</a:t>
            </a:r>
            <a:r>
              <a:rPr lang="fr-FR" dirty="0"/>
              <a:t> the population </a:t>
            </a:r>
            <a:r>
              <a:rPr lang="fr-FR" dirty="0" err="1"/>
              <a:t>is</a:t>
            </a:r>
            <a:r>
              <a:rPr lang="fr-FR" dirty="0"/>
              <a:t> not a volume </a:t>
            </a:r>
            <a:r>
              <a:rPr lang="fr-FR" dirty="0" err="1"/>
              <a:t>avearge</a:t>
            </a:r>
            <a:r>
              <a:rPr lang="fr-FR" dirty="0"/>
              <a:t> but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is-IS" dirty="0"/>
              <a:t>…so representative sizes are always small when considering fine sediments, even when large macroflocs are observed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735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8" name="Image 7" descr="mode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244"/>
            <a:ext cx="9144000" cy="402899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35339" y="5832327"/>
            <a:ext cx="9290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Important point 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considering</a:t>
            </a:r>
            <a:r>
              <a:rPr lang="fr-FR" dirty="0"/>
              <a:t> a PSD, the </a:t>
            </a:r>
            <a:r>
              <a:rPr lang="fr-FR" dirty="0" err="1"/>
              <a:t>mean</a:t>
            </a:r>
            <a:r>
              <a:rPr lang="fr-FR" dirty="0"/>
              <a:t> radius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represent</a:t>
            </a:r>
            <a:r>
              <a:rPr lang="fr-FR" dirty="0"/>
              <a:t> the population </a:t>
            </a:r>
            <a:r>
              <a:rPr lang="fr-FR" dirty="0" err="1"/>
              <a:t>is</a:t>
            </a:r>
            <a:r>
              <a:rPr lang="fr-FR" dirty="0"/>
              <a:t> not a volume </a:t>
            </a:r>
            <a:r>
              <a:rPr lang="fr-FR" dirty="0" err="1"/>
              <a:t>avearge</a:t>
            </a:r>
            <a:r>
              <a:rPr lang="fr-FR" dirty="0"/>
              <a:t> but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is-IS"/>
              <a:t>…so representative sizes are always small when considering fine sediments, even when large macroflocs are observed</a:t>
            </a:r>
            <a:endParaRPr lang="fr-FR" dirty="0"/>
          </a:p>
        </p:txBody>
      </p:sp>
      <p:sp>
        <p:nvSpPr>
          <p:cNvPr id="4" name="Accolade ouvrante 3"/>
          <p:cNvSpPr/>
          <p:nvPr/>
        </p:nvSpPr>
        <p:spPr>
          <a:xfrm rot="16200000">
            <a:off x="2678017" y="4072902"/>
            <a:ext cx="316820" cy="14451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924726" y="4820206"/>
            <a:ext cx="299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Range for ka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even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flocs</a:t>
            </a:r>
            <a:r>
              <a:rPr lang="is-IS" dirty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10" name="Image 9" descr="FLUMES2011 Leg2 20111103 TMZ_D=43_glob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32"/>
          <a:stretch/>
        </p:blipFill>
        <p:spPr>
          <a:xfrm>
            <a:off x="-36512" y="1353889"/>
            <a:ext cx="9721080" cy="25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49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FLUMES2011 Leg2 20111103 TMZ_D=43_glob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32"/>
          <a:stretch/>
        </p:blipFill>
        <p:spPr>
          <a:xfrm>
            <a:off x="-36512" y="1136633"/>
            <a:ext cx="9721080" cy="2506463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7" name="Image 6" descr="FLUMES2011 Leg2 20111103 TMZ_optimal_floc_fractal_nf17_bis.jpg"/>
          <p:cNvPicPr>
            <a:picLocks noChangeAspect="1"/>
          </p:cNvPicPr>
          <p:nvPr/>
        </p:nvPicPr>
        <p:blipFill>
          <a:blip r:embed="rId3" cstate="print"/>
          <a:srcRect t="31970" b="1"/>
          <a:stretch>
            <a:fillRect/>
          </a:stretch>
        </p:blipFill>
        <p:spPr>
          <a:xfrm>
            <a:off x="431616" y="3308856"/>
            <a:ext cx="8706917" cy="35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-142908" y="142852"/>
            <a:ext cx="7643866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85720" y="151478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/ SPM concentration and </a:t>
            </a:r>
            <a:r>
              <a:rPr lang="fr-FR" sz="2000" b="1" dirty="0" err="1">
                <a:solidFill>
                  <a:schemeClr val="bg1"/>
                </a:solidFill>
              </a:rPr>
              <a:t>acoustics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23" name="Image 22" descr="B8phot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26" y="941710"/>
            <a:ext cx="3024206" cy="2008073"/>
          </a:xfrm>
          <a:prstGeom prst="rect">
            <a:avLst/>
          </a:prstGeom>
        </p:spPr>
      </p:pic>
      <p:grpSp>
        <p:nvGrpSpPr>
          <p:cNvPr id="24" name="Groupe 18"/>
          <p:cNvGrpSpPr/>
          <p:nvPr/>
        </p:nvGrpSpPr>
        <p:grpSpPr>
          <a:xfrm>
            <a:off x="2423630" y="995897"/>
            <a:ext cx="5232226" cy="1937453"/>
            <a:chOff x="1125724" y="3911815"/>
            <a:chExt cx="5232226" cy="1937453"/>
          </a:xfrm>
        </p:grpSpPr>
        <p:pic>
          <p:nvPicPr>
            <p:cNvPr id="25" name="Picture 7" descr="FS34 T50 geo_2716 -- x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86182" y="3929066"/>
              <a:ext cx="2571768" cy="1908252"/>
            </a:xfrm>
            <a:prstGeom prst="rect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</p:pic>
        <p:cxnSp>
          <p:nvCxnSpPr>
            <p:cNvPr id="26" name="Connecteur droit 25"/>
            <p:cNvCxnSpPr/>
            <p:nvPr/>
          </p:nvCxnSpPr>
          <p:spPr>
            <a:xfrm rot="16200000" flipH="1">
              <a:off x="2116622" y="4188332"/>
              <a:ext cx="785820" cy="2536051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5400000" flipH="1" flipV="1">
              <a:off x="2009465" y="3143856"/>
              <a:ext cx="1000132" cy="2536049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25724" y="4911946"/>
              <a:ext cx="214314" cy="142876"/>
            </a:xfrm>
            <a:prstGeom prst="rect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762000" y="3952875"/>
            <a:ext cx="8071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optical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: </a:t>
            </a:r>
            <a:r>
              <a:rPr lang="fr-FR" dirty="0" err="1"/>
              <a:t>variability</a:t>
            </a:r>
            <a:r>
              <a:rPr lang="fr-FR" dirty="0"/>
              <a:t> in </a:t>
            </a:r>
            <a:r>
              <a:rPr lang="fr-FR" dirty="0" err="1"/>
              <a:t>sediment</a:t>
            </a:r>
            <a:r>
              <a:rPr lang="fr-FR" dirty="0"/>
              <a:t> nature </a:t>
            </a:r>
            <a:r>
              <a:rPr lang="fr-FR" dirty="0" err="1"/>
              <a:t>means</a:t>
            </a:r>
            <a:r>
              <a:rPr lang="fr-FR" dirty="0"/>
              <a:t> variable calibration </a:t>
            </a:r>
            <a:r>
              <a:rPr lang="fr-FR" dirty="0" err="1"/>
              <a:t>slopes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r>
              <a:rPr lang="fr-FR" dirty="0"/>
              <a:t> for </a:t>
            </a:r>
            <a:r>
              <a:rPr lang="fr-FR" dirty="0" err="1"/>
              <a:t>acoustics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392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8" name="Image 7" descr="FLUMES2011 Leg2 20111103 TMZ_optimal_floc_optimal_floc_size_nf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32" y="2003864"/>
            <a:ext cx="5312664" cy="26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1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7" name="Image 6" descr="FLUMES2011_Leg2_20111103_TMZ_FSD_U_D50_2ma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928375"/>
            <a:ext cx="8436864" cy="42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7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8" name="Image 7" descr="FLUMES2011 Leg2 20111103 TMZ_D=43_glob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2"/>
          <a:stretch/>
        </p:blipFill>
        <p:spPr>
          <a:xfrm>
            <a:off x="-36512" y="1871961"/>
            <a:ext cx="9721080" cy="463667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030630" y="1603735"/>
            <a:ext cx="348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prescribed</a:t>
            </a:r>
            <a:r>
              <a:rPr lang="fr-FR" dirty="0"/>
              <a:t> size : 40</a:t>
            </a:r>
            <a:r>
              <a:rPr lang="fr-FR" dirty="0">
                <a:latin typeface="Symbol" charset="2"/>
                <a:cs typeface="Symbol" charset="2"/>
              </a:rPr>
              <a:t>m</a:t>
            </a:r>
            <a:r>
              <a:rPr lang="fr-FR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30345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42908" y="142852"/>
            <a:ext cx="5270533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39" y="846515"/>
            <a:ext cx="46163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Main question : how </a:t>
            </a:r>
            <a:r>
              <a:rPr lang="fr-FR" sz="2400" dirty="0" err="1">
                <a:solidFill>
                  <a:srgbClr val="FFFFFF"/>
                </a:solidFill>
              </a:rPr>
              <a:t>estimating</a:t>
            </a:r>
            <a:r>
              <a:rPr lang="fr-FR" sz="2400" dirty="0">
                <a:solidFill>
                  <a:srgbClr val="FFFFFF"/>
                </a:solidFill>
              </a:rPr>
              <a:t> M?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79029" y="846515"/>
            <a:ext cx="404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</a:rPr>
              <a:t>Option 2 : Direct </a:t>
            </a:r>
            <a:r>
              <a:rPr lang="fr-FR" sz="2400" dirty="0" err="1">
                <a:solidFill>
                  <a:srgbClr val="FFFFFF"/>
                </a:solidFill>
              </a:rPr>
              <a:t>calculation</a:t>
            </a:r>
            <a:endParaRPr lang="fr-FR" sz="2400" dirty="0">
              <a:solidFill>
                <a:srgbClr val="FFFFFF"/>
              </a:solidFill>
            </a:endParaRPr>
          </a:p>
        </p:txBody>
      </p:sp>
      <p:pic>
        <p:nvPicPr>
          <p:cNvPr id="7" name="Image 6" descr="FLUMES2011 Leg2 20111103 TMZ_D=38_flu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864"/>
            <a:ext cx="9144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4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-142908" y="142852"/>
            <a:ext cx="7643866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85720" y="151478"/>
            <a:ext cx="78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ADCP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 descr="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01700"/>
            <a:ext cx="7912100" cy="5054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74454" y="6171684"/>
            <a:ext cx="77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Deines</a:t>
            </a:r>
            <a:r>
              <a:rPr lang="fr-FR" dirty="0"/>
              <a:t>, 1999 : for BB ADCP, </a:t>
            </a:r>
            <a:r>
              <a:rPr lang="fr-FR" dirty="0" err="1"/>
              <a:t>backscatter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evaluated</a:t>
            </a:r>
            <a:r>
              <a:rPr lang="fr-FR" dirty="0"/>
              <a:t> in the second </a:t>
            </a:r>
            <a:r>
              <a:rPr lang="fr-FR" dirty="0" err="1"/>
              <a:t>half</a:t>
            </a:r>
            <a:r>
              <a:rPr lang="fr-FR" dirty="0"/>
              <a:t> of the bin</a:t>
            </a:r>
          </a:p>
        </p:txBody>
      </p:sp>
    </p:spTree>
    <p:extLst>
      <p:ext uri="{BB962C8B-B14F-4D97-AF65-F5344CB8AC3E}">
        <p14:creationId xmlns:p14="http://schemas.microsoft.com/office/powerpoint/2010/main" val="151192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Perplexe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0034" y="1084639"/>
            <a:ext cx="857256" cy="1844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7643866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2980693" y="1340768"/>
            <a:ext cx="5791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2000" dirty="0">
                <a:solidFill>
                  <a:srgbClr val="CC0000"/>
                </a:solidFill>
                <a:latin typeface="Arial" charset="0"/>
              </a:rPr>
              <a:t> </a:t>
            </a:r>
            <a:endParaRPr lang="fr-FR" sz="2000" dirty="0">
              <a:latin typeface="Arial" charset="0"/>
            </a:endParaRPr>
          </a:p>
          <a:p>
            <a:r>
              <a:rPr lang="fr-FR" sz="2000" dirty="0">
                <a:latin typeface="Arial" charset="0"/>
              </a:rPr>
              <a:t>RL = </a:t>
            </a:r>
            <a:r>
              <a:rPr lang="fr-FR" sz="2000" dirty="0">
                <a:solidFill>
                  <a:srgbClr val="FF0000"/>
                </a:solidFill>
                <a:latin typeface="Arial" charset="0"/>
              </a:rPr>
              <a:t>SL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>
                <a:solidFill>
                  <a:schemeClr val="accent1"/>
                </a:solidFill>
                <a:latin typeface="Arial" charset="0"/>
              </a:rPr>
              <a:t>- 2TL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+ TI</a:t>
            </a:r>
          </a:p>
          <a:p>
            <a:r>
              <a:rPr lang="fr-FR" sz="2000" dirty="0">
                <a:latin typeface="Arial" charset="0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016250" y="910014"/>
            <a:ext cx="500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Sonar </a:t>
            </a:r>
            <a:r>
              <a:rPr lang="fr-FR" dirty="0" err="1"/>
              <a:t>equation</a:t>
            </a:r>
            <a:r>
              <a:rPr lang="fr-FR" dirty="0"/>
              <a:t> : </a:t>
            </a:r>
            <a:r>
              <a:rPr lang="fr-FR" dirty="0" err="1"/>
              <a:t>Deines</a:t>
            </a:r>
            <a:r>
              <a:rPr lang="fr-FR" dirty="0"/>
              <a:t>, 1999 – </a:t>
            </a:r>
            <a:r>
              <a:rPr lang="fr-FR" dirty="0" err="1"/>
              <a:t>Lurton</a:t>
            </a:r>
            <a:r>
              <a:rPr lang="fr-FR" dirty="0"/>
              <a:t>, 2002) in dB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841500" y="2746375"/>
            <a:ext cx="717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RL : </a:t>
            </a:r>
            <a:r>
              <a:rPr lang="fr-FR" dirty="0" err="1"/>
              <a:t>received</a:t>
            </a:r>
            <a:r>
              <a:rPr lang="fr-FR" dirty="0"/>
              <a:t> </a:t>
            </a:r>
            <a:r>
              <a:rPr lang="fr-FR" dirty="0" err="1"/>
              <a:t>acoustic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– </a:t>
            </a:r>
            <a:r>
              <a:rPr lang="fr-FR" dirty="0" err="1"/>
              <a:t>measured</a:t>
            </a:r>
            <a:r>
              <a:rPr lang="fr-FR" dirty="0"/>
              <a:t> by the ADCP</a:t>
            </a:r>
          </a:p>
          <a:p>
            <a:r>
              <a:rPr lang="fr-FR" dirty="0">
                <a:solidFill>
                  <a:srgbClr val="FF0000"/>
                </a:solidFill>
              </a:rPr>
              <a:t>SL : source </a:t>
            </a:r>
            <a:r>
              <a:rPr lang="fr-FR" dirty="0" err="1">
                <a:solidFill>
                  <a:srgbClr val="FF0000"/>
                </a:solidFill>
              </a:rPr>
              <a:t>level</a:t>
            </a:r>
            <a:r>
              <a:rPr lang="fr-FR" dirty="0">
                <a:solidFill>
                  <a:srgbClr val="FF0000"/>
                </a:solidFill>
              </a:rPr>
              <a:t> – </a:t>
            </a:r>
            <a:r>
              <a:rPr lang="fr-FR" dirty="0" err="1">
                <a:solidFill>
                  <a:srgbClr val="FF0000"/>
                </a:solidFill>
              </a:rPr>
              <a:t>emitted</a:t>
            </a:r>
            <a:r>
              <a:rPr lang="fr-FR" dirty="0">
                <a:solidFill>
                  <a:srgbClr val="FF0000"/>
                </a:solidFill>
              </a:rPr>
              <a:t> by the ADCP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TL : Transmission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loss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: due to the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attenuation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acoustic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wave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within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ambient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environment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TI : Target index –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</a:rPr>
              <a:t>related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 to SSC!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47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Perplexe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0034" y="1084639"/>
            <a:ext cx="857256" cy="1844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5508658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RL 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- 2TL + TI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68499" y="899973"/>
            <a:ext cx="71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RL : </a:t>
            </a:r>
            <a:r>
              <a:rPr lang="fr-FR" dirty="0" err="1"/>
              <a:t>received</a:t>
            </a:r>
            <a:r>
              <a:rPr lang="fr-FR" dirty="0"/>
              <a:t> </a:t>
            </a:r>
            <a:r>
              <a:rPr lang="fr-FR" dirty="0" err="1"/>
              <a:t>acoustic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– </a:t>
            </a:r>
            <a:r>
              <a:rPr lang="fr-FR" dirty="0" err="1"/>
              <a:t>measured</a:t>
            </a:r>
            <a:r>
              <a:rPr lang="fr-FR" dirty="0"/>
              <a:t> by the ADCP</a:t>
            </a:r>
          </a:p>
        </p:txBody>
      </p:sp>
      <p:pic>
        <p:nvPicPr>
          <p:cNvPr id="51" name="Picture 2" descr="IMG_2477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15" y="2928934"/>
            <a:ext cx="2444370" cy="32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IMG_2476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915084"/>
            <a:ext cx="2469518" cy="329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048723" y="2084349"/>
            <a:ext cx="378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calibration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38888" y="1883808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options :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048723" y="160226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Manufacturer reports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39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Perplexe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0034" y="1084639"/>
            <a:ext cx="857256" cy="1844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-142908" y="142852"/>
            <a:ext cx="5508658" cy="42862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5798308" y="191225"/>
            <a:ext cx="2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RL =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SL - 2TL + TI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85720" y="151478"/>
            <a:ext cx="283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SSC and </a:t>
            </a:r>
            <a:r>
              <a:rPr lang="fr-FR" sz="2000" b="1" dirty="0" err="1">
                <a:solidFill>
                  <a:schemeClr val="bg1"/>
                </a:solidFill>
              </a:rPr>
              <a:t>Acoustic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sensors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68499" y="899973"/>
            <a:ext cx="71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RL : </a:t>
            </a:r>
            <a:r>
              <a:rPr lang="fr-FR" dirty="0" err="1"/>
              <a:t>received</a:t>
            </a:r>
            <a:r>
              <a:rPr lang="fr-FR" dirty="0"/>
              <a:t> </a:t>
            </a:r>
            <a:r>
              <a:rPr lang="fr-FR" dirty="0" err="1"/>
              <a:t>acoustic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– </a:t>
            </a:r>
            <a:r>
              <a:rPr lang="fr-FR" dirty="0" err="1"/>
              <a:t>measured</a:t>
            </a:r>
            <a:r>
              <a:rPr lang="fr-FR" dirty="0"/>
              <a:t> by the ADCP</a:t>
            </a:r>
          </a:p>
        </p:txBody>
      </p:sp>
      <p:grpSp>
        <p:nvGrpSpPr>
          <p:cNvPr id="13" name="Group 28"/>
          <p:cNvGrpSpPr>
            <a:grpSpLocks/>
          </p:cNvGrpSpPr>
          <p:nvPr/>
        </p:nvGrpSpPr>
        <p:grpSpPr bwMode="auto">
          <a:xfrm>
            <a:off x="555625" y="3321050"/>
            <a:ext cx="5334000" cy="3276600"/>
            <a:chOff x="2400" y="2256"/>
            <a:chExt cx="3360" cy="2064"/>
          </a:xfrm>
        </p:grpSpPr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2448" y="2256"/>
              <a:ext cx="3312" cy="20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6" name="Group 30"/>
            <p:cNvGrpSpPr>
              <a:grpSpLocks/>
            </p:cNvGrpSpPr>
            <p:nvPr/>
          </p:nvGrpSpPr>
          <p:grpSpPr bwMode="auto">
            <a:xfrm>
              <a:off x="2400" y="2256"/>
              <a:ext cx="3360" cy="2016"/>
              <a:chOff x="2400" y="2256"/>
              <a:chExt cx="3360" cy="2016"/>
            </a:xfrm>
          </p:grpSpPr>
          <p:graphicFrame>
            <p:nvGraphicFramePr>
              <p:cNvPr id="17" name="Object 31"/>
              <p:cNvGraphicFramePr>
                <a:graphicFrameLocks noChangeAspect="1"/>
              </p:cNvGraphicFramePr>
              <p:nvPr/>
            </p:nvGraphicFramePr>
            <p:xfrm>
              <a:off x="2880" y="2256"/>
              <a:ext cx="2880" cy="16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3" name="Document" r:id="rId4" imgW="2921760" imgH="1829160" progId="Word.Document.8">
                      <p:embed/>
                    </p:oleObj>
                  </mc:Choice>
                  <mc:Fallback>
                    <p:oleObj name="Document" r:id="rId4" imgW="2921760" imgH="182916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696" t="9840" r="6160" b="5904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256"/>
                            <a:ext cx="2880" cy="16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Text Box 32"/>
              <p:cNvSpPr txBox="1">
                <a:spLocks noChangeArrowheads="1"/>
              </p:cNvSpPr>
              <p:nvPr/>
            </p:nvSpPr>
            <p:spPr bwMode="auto">
              <a:xfrm>
                <a:off x="4496" y="2914"/>
                <a:ext cx="38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fr-FR" sz="1400" b="1"/>
                  <a:t> 1/Kc</a:t>
                </a:r>
              </a:p>
            </p:txBody>
          </p:sp>
          <p:sp>
            <p:nvSpPr>
              <p:cNvPr id="19" name="Line 33"/>
              <p:cNvSpPr>
                <a:spLocks noChangeShapeType="1"/>
              </p:cNvSpPr>
              <p:nvPr/>
            </p:nvSpPr>
            <p:spPr bwMode="auto">
              <a:xfrm>
                <a:off x="2688" y="3600"/>
                <a:ext cx="165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0" name="Text Box 34"/>
              <p:cNvSpPr txBox="1">
                <a:spLocks noChangeArrowheads="1"/>
              </p:cNvSpPr>
              <p:nvPr/>
            </p:nvSpPr>
            <p:spPr bwMode="auto">
              <a:xfrm>
                <a:off x="4560" y="3946"/>
                <a:ext cx="1052" cy="3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fr-FR" sz="1400" b="1"/>
                  <a:t>Hydrophone level</a:t>
                </a:r>
              </a:p>
              <a:p>
                <a:pPr eaLnBrk="0" hangingPunct="0"/>
                <a:r>
                  <a:rPr lang="fr-FR" sz="1400" b="1"/>
                  <a:t>     (dB</a:t>
                </a:r>
                <a:r>
                  <a:rPr lang="fr-FR" sz="1400" b="1" baseline="-25000"/>
                  <a:t>/1µPa</a:t>
                </a:r>
                <a:r>
                  <a:rPr lang="fr-FR" sz="1400" b="1"/>
                  <a:t>)</a:t>
                </a:r>
              </a:p>
            </p:txBody>
          </p:sp>
          <p:sp>
            <p:nvSpPr>
              <p:cNvPr id="21" name="Text Box 35"/>
              <p:cNvSpPr txBox="1">
                <a:spLocks noChangeArrowheads="1"/>
              </p:cNvSpPr>
              <p:nvPr/>
            </p:nvSpPr>
            <p:spPr bwMode="auto">
              <a:xfrm>
                <a:off x="3312" y="4080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fr-FR" sz="1400" b="1"/>
                  <a:t>N</a:t>
                </a:r>
              </a:p>
            </p:txBody>
          </p:sp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 flipV="1">
                <a:off x="3408" y="3893"/>
                <a:ext cx="1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3" name="Text Box 37"/>
              <p:cNvSpPr txBox="1">
                <a:spLocks noChangeArrowheads="1"/>
              </p:cNvSpPr>
              <p:nvPr/>
            </p:nvSpPr>
            <p:spPr bwMode="auto">
              <a:xfrm>
                <a:off x="2400" y="2304"/>
                <a:ext cx="586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fr-FR" sz="1400" b="1"/>
                  <a:t>E</a:t>
                </a:r>
              </a:p>
              <a:p>
                <a:pPr algn="ctr" eaLnBrk="0" hangingPunct="0"/>
                <a:r>
                  <a:rPr lang="fr-FR" sz="1400" b="1"/>
                  <a:t> (counts)</a:t>
                </a:r>
              </a:p>
            </p:txBody>
          </p:sp>
          <p:sp>
            <p:nvSpPr>
              <p:cNvPr id="24" name="Text Box 38"/>
              <p:cNvSpPr txBox="1">
                <a:spLocks noChangeArrowheads="1"/>
              </p:cNvSpPr>
              <p:nvPr/>
            </p:nvSpPr>
            <p:spPr bwMode="auto">
              <a:xfrm>
                <a:off x="2544" y="3408"/>
                <a:ext cx="23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fr-FR" sz="1400" b="1"/>
                  <a:t>E</a:t>
                </a:r>
                <a:r>
                  <a:rPr lang="fr-FR" sz="1400" b="1" baseline="-25000"/>
                  <a:t>0</a:t>
                </a:r>
                <a:endParaRPr lang="fr-FR" sz="1400" b="1"/>
              </a:p>
            </p:txBody>
          </p:sp>
        </p:grpSp>
      </p:grpSp>
      <p:sp>
        <p:nvSpPr>
          <p:cNvPr id="8" name="ZoneTexte 7"/>
          <p:cNvSpPr txBox="1"/>
          <p:nvPr/>
        </p:nvSpPr>
        <p:spPr>
          <a:xfrm>
            <a:off x="3862985" y="1365250"/>
            <a:ext cx="1994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rial"/>
                <a:cs typeface="Arial"/>
              </a:rPr>
              <a:t>RL=</a:t>
            </a:r>
            <a:r>
              <a:rPr lang="fr-FR" sz="2000" dirty="0" err="1">
                <a:latin typeface="Arial"/>
                <a:cs typeface="Arial"/>
              </a:rPr>
              <a:t>N+K</a:t>
            </a:r>
            <a:r>
              <a:rPr lang="fr-FR" sz="2000" baseline="-25000" dirty="0" err="1">
                <a:latin typeface="Arial"/>
                <a:cs typeface="Arial"/>
              </a:rPr>
              <a:t>c</a:t>
            </a:r>
            <a:r>
              <a:rPr lang="fr-FR" sz="2000" dirty="0">
                <a:latin typeface="Arial"/>
                <a:cs typeface="Arial"/>
              </a:rPr>
              <a:t>(E-E</a:t>
            </a:r>
            <a:r>
              <a:rPr lang="fr-FR" sz="2000" baseline="-25000" dirty="0">
                <a:latin typeface="Arial"/>
                <a:cs typeface="Arial"/>
              </a:rPr>
              <a:t>0</a:t>
            </a:r>
            <a:r>
              <a:rPr lang="fr-FR" sz="2000" dirty="0">
                <a:latin typeface="Arial"/>
                <a:cs typeface="Arial"/>
              </a:rPr>
              <a:t>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1539" y="1889125"/>
            <a:ext cx="681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in </a:t>
            </a:r>
            <a:r>
              <a:rPr lang="fr-FR" dirty="0" err="1"/>
              <a:t>counts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the ADCP : amplitude in RDI files</a:t>
            </a:r>
          </a:p>
          <a:p>
            <a:r>
              <a:rPr lang="fr-FR" dirty="0"/>
              <a:t>E0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,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wich</a:t>
            </a:r>
            <a:r>
              <a:rPr lang="fr-FR" dirty="0"/>
              <a:t> the ADCP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working</a:t>
            </a:r>
            <a:r>
              <a:rPr lang="fr-FR" dirty="0"/>
              <a:t>, N the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acoustic</a:t>
            </a:r>
            <a:r>
              <a:rPr lang="fr-FR" dirty="0"/>
              <a:t> pressure in dB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588125" y="3397250"/>
            <a:ext cx="2365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 : 70 – 96</a:t>
            </a:r>
          </a:p>
          <a:p>
            <a:r>
              <a:rPr lang="fr-FR" dirty="0"/>
              <a:t>E</a:t>
            </a:r>
            <a:r>
              <a:rPr lang="fr-FR" baseline="-25000" dirty="0"/>
              <a:t>0</a:t>
            </a:r>
            <a:r>
              <a:rPr lang="fr-FR" dirty="0"/>
              <a:t> : 45-64</a:t>
            </a:r>
          </a:p>
          <a:p>
            <a:r>
              <a:rPr lang="fr-FR" dirty="0" err="1"/>
              <a:t>K</a:t>
            </a:r>
            <a:r>
              <a:rPr lang="fr-FR" baseline="-25000" dirty="0" err="1"/>
              <a:t>c</a:t>
            </a:r>
            <a:r>
              <a:rPr lang="fr-FR" dirty="0"/>
              <a:t> : 0.35 – 0.55 but </a:t>
            </a:r>
            <a:r>
              <a:rPr lang="fr-FR" dirty="0" err="1"/>
              <a:t>mainly</a:t>
            </a:r>
            <a:r>
              <a:rPr lang="fr-FR" dirty="0"/>
              <a:t> 0.4-0.45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average</a:t>
            </a:r>
            <a:r>
              <a:rPr lang="fr-FR" dirty="0"/>
              <a:t> value of 0.43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003996" y="2984500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Ranges :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0A28-49A9-E246-AD93-9A39769D7E29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94B9FE-3BB9-B44A-978A-3C77223A433F}"/>
              </a:ext>
            </a:extLst>
          </p:cNvPr>
          <p:cNvSpPr txBox="1"/>
          <p:nvPr/>
        </p:nvSpPr>
        <p:spPr>
          <a:xfrm>
            <a:off x="6037945" y="5321121"/>
            <a:ext cx="282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Attention, il existe une version révisée pour le calcul RL…si vous souhaitez l’utiliser en pro!</a:t>
            </a:r>
          </a:p>
        </p:txBody>
      </p:sp>
    </p:spTree>
    <p:extLst>
      <p:ext uri="{BB962C8B-B14F-4D97-AF65-F5344CB8AC3E}">
        <p14:creationId xmlns:p14="http://schemas.microsoft.com/office/powerpoint/2010/main" val="39010214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2760</Words>
  <Application>Microsoft Macintosh PowerPoint</Application>
  <PresentationFormat>Affichage à l'écran (4:3)</PresentationFormat>
  <Paragraphs>399</Paragraphs>
  <Slides>53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8" baseType="lpstr">
      <vt:lpstr>Arial</vt:lpstr>
      <vt:lpstr>Calibri</vt:lpstr>
      <vt:lpstr>Symbol</vt:lpstr>
      <vt:lpstr>Thème Office</vt:lpstr>
      <vt:lpstr>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IFREMER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Romaric VERNEY</dc:creator>
  <cp:lastModifiedBy>Romaric Verney</cp:lastModifiedBy>
  <cp:revision>77</cp:revision>
  <dcterms:created xsi:type="dcterms:W3CDTF">2016-08-27T19:39:02Z</dcterms:created>
  <dcterms:modified xsi:type="dcterms:W3CDTF">2022-01-21T13:57:21Z</dcterms:modified>
</cp:coreProperties>
</file>